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1_3C2ACED3.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6_87A97594.xml" ContentType="application/vnd.ms-powerpoint.comments+xml"/>
  <Override PartName="/ppt/notesSlides/notesSlide4.xml" ContentType="application/vnd.openxmlformats-officedocument.presentationml.notesSlide+xml"/>
  <Override PartName="/ppt/comments/modernComment_120_40A52DF1.xml" ContentType="application/vnd.ms-powerpoint.comments+xml"/>
  <Override PartName="/ppt/notesSlides/notesSlide5.xml" ContentType="application/vnd.openxmlformats-officedocument.presentationml.notesSlide+xml"/>
  <Override PartName="/ppt/comments/modernComment_105_F2AF5A81.xml" ContentType="application/vnd.ms-powerpoint.comments+xml"/>
  <Override PartName="/ppt/notesSlides/notesSlide6.xml" ContentType="application/vnd.openxmlformats-officedocument.presentationml.notesSlide+xml"/>
  <Override PartName="/ppt/comments/modernComment_102_85B32D71.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4_379CA0AB.xml" ContentType="application/vnd.ms-powerpoint.comments+xml"/>
  <Override PartName="/ppt/notesSlides/notesSlide9.xml" ContentType="application/vnd.openxmlformats-officedocument.presentationml.notesSlide+xml"/>
  <Override PartName="/ppt/comments/modernComment_104_FB472D8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3_BF17B0CB.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5_A3201403.xml" ContentType="application/vnd.ms-powerpoint.comments+xml"/>
  <Override PartName="/ppt/notesSlides/notesSlide21.xml" ContentType="application/vnd.openxmlformats-officedocument.presentationml.notesSlide+xml"/>
  <Override PartName="/ppt/comments/modernComment_103_883CD18E.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07_AD0ED703.xml" ContentType="application/vnd.ms-powerpoint.comments+xml"/>
  <Override PartName="/ppt/notesSlides/notesSlide24.xml" ContentType="application/vnd.openxmlformats-officedocument.presentationml.notesSlide+xml"/>
  <Override PartName="/ppt/comments/modernComment_112_C4C5C32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0"/>
  </p:notesMasterIdLst>
  <p:sldIdLst>
    <p:sldId id="256" r:id="rId2"/>
    <p:sldId id="257" r:id="rId3"/>
    <p:sldId id="286" r:id="rId4"/>
    <p:sldId id="262" r:id="rId5"/>
    <p:sldId id="288" r:id="rId6"/>
    <p:sldId id="261" r:id="rId7"/>
    <p:sldId id="258" r:id="rId8"/>
    <p:sldId id="291" r:id="rId9"/>
    <p:sldId id="276" r:id="rId10"/>
    <p:sldId id="260" r:id="rId11"/>
    <p:sldId id="293" r:id="rId12"/>
    <p:sldId id="292" r:id="rId13"/>
    <p:sldId id="297" r:id="rId14"/>
    <p:sldId id="294" r:id="rId15"/>
    <p:sldId id="295" r:id="rId16"/>
    <p:sldId id="296" r:id="rId17"/>
    <p:sldId id="298" r:id="rId18"/>
    <p:sldId id="275" r:id="rId19"/>
    <p:sldId id="278" r:id="rId20"/>
    <p:sldId id="283" r:id="rId21"/>
    <p:sldId id="269" r:id="rId22"/>
    <p:sldId id="281" r:id="rId23"/>
    <p:sldId id="277" r:id="rId24"/>
    <p:sldId id="259" r:id="rId25"/>
    <p:sldId id="284" r:id="rId26"/>
    <p:sldId id="263" r:id="rId27"/>
    <p:sldId id="274" r:id="rId28"/>
    <p:sldId id="27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7093A5-F447-9CE1-EFCA-C0F3C41AAA88}" name="Sam Johnson (National Water Safety Education Partner)" initials="SJ(WSEP" userId="S::Sam_Johnson2@rnli.org.uk::bd5f64b2-fa17-436d-a9d1-97ccaf0f9e08" providerId="AD"/>
  <p188:author id="{94B9EBC5-9FC3-EBDD-AB1A-A111F021EC57}" name="Lee Heard" initials="LH" userId="S::leeheard@rlss.org.uk::c8632518-31b3-4987-98cb-30df68bd4b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71" autoAdjust="0"/>
    <p:restoredTop sz="75034" autoAdjust="0"/>
  </p:normalViewPr>
  <p:slideViewPr>
    <p:cSldViewPr snapToGrid="0">
      <p:cViewPr varScale="1">
        <p:scale>
          <a:sx n="90" d="100"/>
          <a:sy n="90" d="100"/>
        </p:scale>
        <p:origin x="1552" y="184"/>
      </p:cViewPr>
      <p:guideLst/>
    </p:cSldViewPr>
  </p:slideViewPr>
  <p:notesTextViewPr>
    <p:cViewPr>
      <p:scale>
        <a:sx n="1" d="1"/>
        <a:sy n="1" d="1"/>
      </p:scale>
      <p:origin x="0" y="0"/>
    </p:cViewPr>
  </p:notesTextViewPr>
  <p:sorterViewPr>
    <p:cViewPr>
      <p:scale>
        <a:sx n="200" d="100"/>
        <a:sy n="200" d="100"/>
      </p:scale>
      <p:origin x="0" y="-98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7.xml"/></Relationships>
</file>

<file path=ppt/comments/modernComment_101_3C2ACED3.xml><?xml version="1.0" encoding="utf-8"?>
<p188:cmLst xmlns:a="http://schemas.openxmlformats.org/drawingml/2006/main" xmlns:r="http://schemas.openxmlformats.org/officeDocument/2006/relationships" xmlns:p188="http://schemas.microsoft.com/office/powerpoint/2018/8/main">
  <p188:cm id="{85AED98E-18A3-4D7B-909C-53CAD181961E}" authorId="{ED7093A5-F447-9CE1-EFCA-C0F3C41AAA88}" status="resolved" created="2023-09-05T16:30:21.398" complete="100000">
    <ac:txMkLst xmlns:ac="http://schemas.microsoft.com/office/drawing/2013/main/command">
      <pc:docMk xmlns:pc="http://schemas.microsoft.com/office/powerpoint/2013/main/command"/>
      <pc:sldMk xmlns:pc="http://schemas.microsoft.com/office/powerpoint/2013/main/command" cId="1009438419" sldId="257"/>
      <ac:spMk id="3" creationId="{00000000-0000-0000-0000-000000000000}"/>
      <ac:txMk cp="699">
        <ac:context len="755" hash="2692920711"/>
      </ac:txMk>
    </ac:txMkLst>
    <p188:txBody>
      <a:bodyPr/>
      <a:lstStyle/>
      <a:p>
        <a:r>
          <a:rPr lang="en-GB"/>
          <a:t>of</a:t>
        </a:r>
      </a:p>
    </p188:txBody>
  </p188:cm>
  <p188:cm id="{62B4B447-29D1-4F3F-B9F2-C3A408162F3E}" authorId="{ED7093A5-F447-9CE1-EFCA-C0F3C41AAA88}" status="resolved" created="2023-09-05T16:30:34.646" complete="100000">
    <ac:txMkLst xmlns:ac="http://schemas.microsoft.com/office/drawing/2013/main/command">
      <pc:docMk xmlns:pc="http://schemas.microsoft.com/office/powerpoint/2013/main/command"/>
      <pc:sldMk xmlns:pc="http://schemas.microsoft.com/office/powerpoint/2013/main/command" cId="1009438419" sldId="257"/>
      <ac:spMk id="3" creationId="{00000000-0000-0000-0000-000000000000}"/>
      <ac:txMk cp="719">
        <ac:context len="755" hash="2692920711"/>
      </ac:txMk>
    </ac:txMkLst>
    <p188:txBody>
      <a:bodyPr/>
      <a:lstStyle/>
      <a:p>
        <a:r>
          <a:rPr lang="en-GB"/>
          <a:t>Full stop . </a:t>
        </a:r>
      </a:p>
    </p188:txBody>
  </p188:cm>
  <p188:cm id="{018DE9BC-875C-4BC0-902D-02A2824E6B6D}" authorId="{ED7093A5-F447-9CE1-EFCA-C0F3C41AAA88}" status="resolved" created="2023-09-06T09:33:59.134" complete="100000">
    <ac:txMkLst xmlns:ac="http://schemas.microsoft.com/office/drawing/2013/main/command">
      <pc:docMk xmlns:pc="http://schemas.microsoft.com/office/powerpoint/2013/main/command"/>
      <pc:sldMk xmlns:pc="http://schemas.microsoft.com/office/powerpoint/2013/main/command" cId="1009438419" sldId="257"/>
      <ac:spMk id="3" creationId="{00000000-0000-0000-0000-000000000000}"/>
      <ac:txMk cp="2385" len="25">
        <ac:context len="2606" hash="1031521132"/>
      </ac:txMk>
    </ac:txMkLst>
    <p188:txBody>
      <a:bodyPr/>
      <a:lstStyle/>
      <a:p>
        <a:r>
          <a:rPr lang="en-GB"/>
          <a:t>Quote</a:t>
        </a:r>
      </a:p>
    </p188:txBody>
  </p188:cm>
</p188:cmLst>
</file>

<file path=ppt/comments/modernComment_102_85B32D71.xml><?xml version="1.0" encoding="utf-8"?>
<p188:cmLst xmlns:a="http://schemas.openxmlformats.org/drawingml/2006/main" xmlns:r="http://schemas.openxmlformats.org/officeDocument/2006/relationships" xmlns:p188="http://schemas.microsoft.com/office/powerpoint/2018/8/main">
  <p188:cm id="{F1BB372F-499D-4126-88BD-EC3A8C5C1A1C}" authorId="{ED7093A5-F447-9CE1-EFCA-C0F3C41AAA88}" status="resolved" created="2023-09-05T16:47:49.551" complete="100000">
    <ac:txMkLst xmlns:ac="http://schemas.microsoft.com/office/drawing/2013/main/command">
      <pc:docMk xmlns:pc="http://schemas.microsoft.com/office/powerpoint/2013/main/command"/>
      <pc:sldMk xmlns:pc="http://schemas.microsoft.com/office/powerpoint/2013/main/command" cId="2243112305" sldId="258"/>
      <ac:spMk id="3" creationId="{00000000-0000-0000-0000-000000000000}"/>
      <ac:txMk cp="201">
        <ac:context len="236" hash="2688808186"/>
      </ac:txMk>
    </ac:txMkLst>
    <p188:txBody>
      <a:bodyPr/>
      <a:lstStyle/>
      <a:p>
        <a:r>
          <a:rPr lang="en-GB"/>
          <a:t>Were developed in collaboration with the RNLI and Sherbert, a specialist research agency working with children, teachers and families to explore and address serious childhood issues. </a:t>
        </a:r>
      </a:p>
    </p188:txBody>
  </p188:cm>
</p188:cmLst>
</file>

<file path=ppt/comments/modernComment_103_883CD18E.xml><?xml version="1.0" encoding="utf-8"?>
<p188:cmLst xmlns:a="http://schemas.openxmlformats.org/drawingml/2006/main" xmlns:r="http://schemas.openxmlformats.org/officeDocument/2006/relationships" xmlns:p188="http://schemas.microsoft.com/office/powerpoint/2018/8/main">
  <p188:cm id="{463C8CAE-A9AD-4C56-864F-1320BB5C379D}" authorId="{ED7093A5-F447-9CE1-EFCA-C0F3C41AAA88}" status="resolved" created="2023-09-05T16:51:32.103" complete="100000">
    <ac:txMkLst xmlns:ac="http://schemas.microsoft.com/office/drawing/2013/main/command">
      <pc:docMk xmlns:pc="http://schemas.microsoft.com/office/powerpoint/2013/main/command"/>
      <pc:sldMk xmlns:pc="http://schemas.microsoft.com/office/powerpoint/2013/main/command" cId="2285687182" sldId="259"/>
      <ac:spMk id="2" creationId="{00000000-0000-0000-0000-000000000000}"/>
      <ac:txMk cp="24">
        <ac:context len="25" hash="714797372"/>
      </ac:txMk>
    </ac:txMkLst>
    <p188:txBody>
      <a:bodyPr/>
      <a:lstStyle/>
      <a:p>
        <a:r>
          <a:rPr lang="en-GB"/>
          <a:t>Campaign or programme</a:t>
        </a:r>
      </a:p>
    </p188:txBody>
  </p188:cm>
</p188:cmLst>
</file>

<file path=ppt/comments/modernComment_104_FB472D8C.xml><?xml version="1.0" encoding="utf-8"?>
<p188:cmLst xmlns:a="http://schemas.openxmlformats.org/drawingml/2006/main" xmlns:r="http://schemas.openxmlformats.org/officeDocument/2006/relationships" xmlns:p188="http://schemas.microsoft.com/office/powerpoint/2018/8/main">
  <p188:cm id="{97A28934-9A9D-4B83-BAFA-706F3ADFBDF8}" authorId="{ED7093A5-F447-9CE1-EFCA-C0F3C41AAA88}" created="2023-09-15T10:39:28.726">
    <pc:sldMkLst xmlns:pc="http://schemas.microsoft.com/office/powerpoint/2013/main/command">
      <pc:docMk/>
      <pc:sldMk cId="4215745932" sldId="260"/>
    </pc:sldMkLst>
    <p188:txBody>
      <a:bodyPr/>
      <a:lstStyle/>
      <a:p>
        <a:r>
          <a:rPr lang="en-GB"/>
          <a:t>Paragraph around resource development</a:t>
        </a:r>
      </a:p>
    </p188:txBody>
  </p188:cm>
</p188:cmLst>
</file>

<file path=ppt/comments/modernComment_105_F2AF5A81.xml><?xml version="1.0" encoding="utf-8"?>
<p188:cmLst xmlns:a="http://schemas.openxmlformats.org/drawingml/2006/main" xmlns:r="http://schemas.openxmlformats.org/officeDocument/2006/relationships" xmlns:p188="http://schemas.microsoft.com/office/powerpoint/2018/8/main">
  <p188:cm id="{BDB26B64-DC5D-4F92-BA31-1FA7A77E7AAC}" authorId="{94B9EBC5-9FC3-EBDD-AB1A-A111F021EC57}" created="2023-11-08T13:58:50.583">
    <ac:deMkLst xmlns:ac="http://schemas.microsoft.com/office/drawing/2013/main/command">
      <pc:docMk xmlns:pc="http://schemas.microsoft.com/office/powerpoint/2013/main/command"/>
      <pc:sldMk xmlns:pc="http://schemas.microsoft.com/office/powerpoint/2013/main/command" cId="4071578241" sldId="261"/>
      <ac:picMk id="2050" creationId="{00000000-0000-0000-0000-000000000000}"/>
    </ac:deMkLst>
    <p188:txBody>
      <a:bodyPr/>
      <a:lstStyle/>
      <a:p>
        <a:r>
          <a:rPr lang="en-GB"/>
          <a:t>Might be useful to reference Stallman et al on the page</a:t>
        </a:r>
      </a:p>
    </p188:txBody>
  </p188:cm>
</p188:cmLst>
</file>

<file path=ppt/comments/modernComment_106_87A97594.xml><?xml version="1.0" encoding="utf-8"?>
<p188:cmLst xmlns:a="http://schemas.openxmlformats.org/drawingml/2006/main" xmlns:r="http://schemas.openxmlformats.org/officeDocument/2006/relationships" xmlns:p188="http://schemas.microsoft.com/office/powerpoint/2018/8/main">
  <p188:cm id="{F83076C2-B714-4B65-8E5E-CAEA65DC54A3}" authorId="{ED7093A5-F447-9CE1-EFCA-C0F3C41AAA88}" status="resolved" created="2023-09-05T16:31:14.976" complete="100000">
    <ac:txMkLst xmlns:ac="http://schemas.microsoft.com/office/drawing/2013/main/command">
      <pc:docMk xmlns:pc="http://schemas.microsoft.com/office/powerpoint/2013/main/command"/>
      <pc:sldMk xmlns:pc="http://schemas.microsoft.com/office/powerpoint/2013/main/command" cId="2276029844" sldId="262"/>
      <ac:spMk id="3" creationId="{00000000-0000-0000-0000-000000000000}"/>
      <ac:txMk cp="359">
        <ac:context len="493" hash="2013413376"/>
      </ac:txMk>
    </ac:txMkLst>
    <p188:txBody>
      <a:bodyPr/>
      <a:lstStyle/>
      <a:p>
        <a:r>
          <a:rPr lang="en-GB"/>
          <a:t>use</a:t>
        </a:r>
      </a:p>
    </p188:txBody>
  </p188:cm>
  <p188:cm id="{993A4D72-E337-40C0-AE6A-94B396145523}" authorId="{ED7093A5-F447-9CE1-EFCA-C0F3C41AAA88}" status="resolved" created="2023-09-05T16:31:38.807" complete="100000">
    <ac:txMkLst xmlns:ac="http://schemas.microsoft.com/office/drawing/2013/main/command">
      <pc:docMk xmlns:pc="http://schemas.microsoft.com/office/powerpoint/2013/main/command"/>
      <pc:sldMk xmlns:pc="http://schemas.microsoft.com/office/powerpoint/2013/main/command" cId="2276029844" sldId="262"/>
      <ac:spMk id="3" creationId="{00000000-0000-0000-0000-000000000000}"/>
      <ac:txMk cp="460" len="1">
        <ac:context len="493" hash="2013413376"/>
      </ac:txMk>
    </ac:txMkLst>
    <p188:txBody>
      <a:bodyPr/>
      <a:lstStyle/>
      <a:p>
        <a:r>
          <a:rPr lang="en-GB"/>
          <a:t>, and</a:t>
        </a:r>
      </a:p>
    </p188:txBody>
  </p188:cm>
  <p188:cm id="{5AFF2D53-D490-4A3D-AAAF-1BCD90801CE5}" authorId="{ED7093A5-F447-9CE1-EFCA-C0F3C41AAA88}" status="resolved" created="2023-09-06T09:50:52.565" complete="100000">
    <ac:deMkLst xmlns:ac="http://schemas.microsoft.com/office/drawing/2013/main/command">
      <pc:docMk xmlns:pc="http://schemas.microsoft.com/office/powerpoint/2013/main/command"/>
      <pc:sldMk xmlns:pc="http://schemas.microsoft.com/office/powerpoint/2013/main/command" cId="2276029844" sldId="262"/>
      <ac:picMk id="1026" creationId="{C0DDD9CD-4E39-D227-18AE-167563708DC4}"/>
    </ac:deMkLst>
    <p188:txBody>
      <a:bodyPr/>
      <a:lstStyle/>
      <a:p>
        <a:r>
          <a:rPr lang="en-GB"/>
          <a:t>https://www.rlss.org.uk/drowning-prevention-week-animation</a:t>
        </a:r>
      </a:p>
    </p188:txBody>
  </p188:cm>
</p188:cmLst>
</file>

<file path=ppt/comments/modernComment_107_AD0ED703.xml><?xml version="1.0" encoding="utf-8"?>
<p188:cmLst xmlns:a="http://schemas.openxmlformats.org/drawingml/2006/main" xmlns:r="http://schemas.openxmlformats.org/officeDocument/2006/relationships" xmlns:p188="http://schemas.microsoft.com/office/powerpoint/2018/8/main">
  <p188:cm id="{2C88C459-8774-44EC-845D-20A58C5A078C}" authorId="{ED7093A5-F447-9CE1-EFCA-C0F3C41AAA88}" created="2023-09-05T17:00:37.288">
    <ac:txMkLst xmlns:ac="http://schemas.microsoft.com/office/drawing/2013/main/command">
      <pc:docMk xmlns:pc="http://schemas.microsoft.com/office/powerpoint/2013/main/command"/>
      <pc:sldMk xmlns:pc="http://schemas.microsoft.com/office/powerpoint/2013/main/command" cId="2903430915" sldId="263"/>
      <ac:spMk id="3" creationId="{00000000-0000-0000-0000-000000000000}"/>
      <ac:txMk cp="156" len="17">
        <ac:context len="273" hash="1052111804"/>
      </ac:txMk>
    </ac:txMkLst>
    <p188:pos x="3054178" y="1621910"/>
    <p188:txBody>
      <a:bodyPr/>
      <a:lstStyle/>
      <a:p>
        <a:r>
          <a:rPr lang="en-GB"/>
          <a:t>https://www.nationalwatersafety.org.uk/respectthewater</a:t>
        </a:r>
      </a:p>
    </p188:txBody>
  </p188:cm>
  <p188:cm id="{D09C921A-47AF-476E-8DB3-331154E6EE4F}" authorId="{ED7093A5-F447-9CE1-EFCA-C0F3C41AAA88}" created="2023-09-05T17:01:01.445">
    <ac:txMkLst xmlns:ac="http://schemas.microsoft.com/office/drawing/2013/main/command">
      <pc:docMk xmlns:pc="http://schemas.microsoft.com/office/powerpoint/2013/main/command"/>
      <pc:sldMk xmlns:pc="http://schemas.microsoft.com/office/powerpoint/2013/main/command" cId="2903430915" sldId="263"/>
      <ac:spMk id="3" creationId="{00000000-0000-0000-0000-000000000000}"/>
      <ac:txMk cp="6" len="28">
        <ac:context len="273" hash="1052111804"/>
      </ac:txMk>
    </ac:txMkLst>
    <p188:pos x="4536989" y="336807"/>
    <p188:replyLst>
      <p188:reply id="{AD8A98CD-D477-49A4-991B-E935516EAA03}" authorId="{ED7093A5-F447-9CE1-EFCA-C0F3C41AAA88}" created="2023-09-05T17:05:22.278">
        <p188:txBody>
          <a:bodyPr/>
          <a:lstStyle/>
          <a:p>
            <a:r>
              <a:rPr lang="en-GB"/>
              <a:t>Water Safety National - https://www.rospa.com/leisure-water-safety/water/advice/signs</a:t>
            </a:r>
          </a:p>
        </p188:txBody>
      </p188:reply>
    </p188:replyLst>
    <p188:txBody>
      <a:bodyPr/>
      <a:lstStyle/>
      <a:p>
        <a:r>
          <a:rPr lang="en-GB"/>
          <a:t>Beach - https://rnli.org/safety/beach-safety#:~:text=Know%20your%20flags&amp;text=If%20you're%20planning%20to,flying%2C%20the%20water%20is%20dangerous.</a:t>
        </a:r>
      </a:p>
    </p188:txBody>
  </p188:cm>
  <p188:cm id="{90A0021C-690D-48F8-AED1-2BF283C0361B}" authorId="{ED7093A5-F447-9CE1-EFCA-C0F3C41AAA88}" status="resolved" created="2023-09-05T17:02:11.359" complete="100000">
    <ac:txMkLst xmlns:ac="http://schemas.microsoft.com/office/drawing/2013/main/command">
      <pc:docMk xmlns:pc="http://schemas.microsoft.com/office/powerpoint/2013/main/command"/>
      <pc:sldMk xmlns:pc="http://schemas.microsoft.com/office/powerpoint/2013/main/command" cId="2903430915" sldId="263"/>
      <ac:spMk id="3" creationId="{00000000-0000-0000-0000-000000000000}"/>
      <ac:txMk cp="206">
        <ac:context len="273" hash="1052111804"/>
      </ac:txMk>
    </ac:txMkLst>
    <p188:pos x="8244016" y="2635164"/>
    <p188:txBody>
      <a:bodyPr/>
      <a:lstStyle/>
      <a:p>
        <a:r>
          <a:rPr lang="en-GB"/>
          <a:t>https://rnli.org/youth-education/education-resources</a:t>
        </a:r>
      </a:p>
    </p188:txBody>
  </p188:cm>
  <p188:cm id="{2A33E2C0-AE96-4C48-A4FC-E8507CB7013C}" authorId="{ED7093A5-F447-9CE1-EFCA-C0F3C41AAA88}" status="resolved" created="2023-09-05T17:03:49.211" complete="100000">
    <pc:sldMkLst xmlns:pc="http://schemas.microsoft.com/office/powerpoint/2013/main/command">
      <pc:docMk/>
      <pc:sldMk cId="2903430915" sldId="263"/>
    </pc:sldMkLst>
    <p188:txBody>
      <a:bodyPr/>
      <a:lstStyle/>
      <a:p>
        <a:r>
          <a:rPr lang="en-GB"/>
          <a:t>https://canalrivertrust.org.uk/explorers/learning-bundles/water-safety</a:t>
        </a:r>
      </a:p>
    </p188:txBody>
  </p188:cm>
  <p188:cm id="{B6FB825A-F9FA-4084-8370-E871122D7A71}" authorId="{ED7093A5-F447-9CE1-EFCA-C0F3C41AAA88}" status="resolved" created="2023-09-05T17:04:38.418" complete="100000">
    <ac:txMkLst xmlns:ac="http://schemas.microsoft.com/office/drawing/2013/main/command">
      <pc:docMk xmlns:pc="http://schemas.microsoft.com/office/powerpoint/2013/main/command"/>
      <pc:sldMk xmlns:pc="http://schemas.microsoft.com/office/powerpoint/2013/main/command" cId="2903430915" sldId="263"/>
      <ac:spMk id="3" creationId="{00000000-0000-0000-0000-000000000000}"/>
      <ac:txMk cp="233" len="8">
        <ac:context len="273" hash="1052111804"/>
      </ac:txMk>
    </ac:txMkLst>
    <p188:pos x="1682578" y="3154148"/>
    <p188:txBody>
      <a:bodyPr/>
      <a:lstStyle/>
      <a:p>
        <a:r>
          <a:rPr lang="en-GB"/>
          <a:t>https://staywise.co.uk/teachers/resource?page=1
</a:t>
        </a:r>
      </a:p>
    </p188:txBody>
  </p188:cm>
  <p188:cm id="{6586E1C2-0F2C-454B-A396-34543BBDB1BC}" authorId="{ED7093A5-F447-9CE1-EFCA-C0F3C41AAA88}" status="resolved" created="2023-09-05T17:06:24.798" complete="100000">
    <ac:txMkLst xmlns:ac="http://schemas.microsoft.com/office/drawing/2013/main/command">
      <pc:docMk xmlns:pc="http://schemas.microsoft.com/office/powerpoint/2013/main/command"/>
      <pc:sldMk xmlns:pc="http://schemas.microsoft.com/office/powerpoint/2013/main/command" cId="2903430915" sldId="263"/>
      <ac:spMk id="3" creationId="{00000000-0000-0000-0000-000000000000}"/>
      <ac:txMk cp="242" len="1">
        <ac:context len="273" hash="1052111804"/>
      </ac:txMk>
    </ac:txMkLst>
    <p188:pos x="1151238" y="3660775"/>
    <p188:txBody>
      <a:bodyPr/>
      <a:lstStyle/>
      <a:p>
        <a:r>
          <a:rPr lang="en-GB"/>
          <a:t>https://hmcoastguard.uk/safety-resources
</a:t>
        </a:r>
      </a:p>
    </p188:txBody>
  </p188:cm>
  <p188:cm id="{81DF517D-E966-45F3-8949-5B0ACB134EBC}" authorId="{ED7093A5-F447-9CE1-EFCA-C0F3C41AAA88}" status="resolved" created="2023-09-05T17:07:08.124" complete="100000">
    <ac:txMkLst xmlns:ac="http://schemas.microsoft.com/office/drawing/2013/main/command">
      <pc:docMk xmlns:pc="http://schemas.microsoft.com/office/powerpoint/2013/main/command"/>
      <pc:sldMk xmlns:pc="http://schemas.microsoft.com/office/powerpoint/2013/main/command" cId="2903430915" sldId="263"/>
      <ac:spMk id="3" creationId="{00000000-0000-0000-0000-000000000000}"/>
      <ac:txMk cp="202">
        <ac:context len="273" hash="1052111804"/>
      </ac:txMk>
    </ac:txMkLst>
    <p188:pos x="2819400" y="3833770"/>
    <p188:txBody>
      <a:bodyPr/>
      <a:lstStyle/>
      <a:p>
        <a:r>
          <a:rPr lang="en-GB"/>
          <a:t>https://www.yorkshirewater.com/education/water-safety/</a:t>
        </a:r>
      </a:p>
    </p188:txBody>
  </p188:cm>
</p188:cmLst>
</file>

<file path=ppt/comments/modernComment_112_C4C5C327.xml><?xml version="1.0" encoding="utf-8"?>
<p188:cmLst xmlns:a="http://schemas.openxmlformats.org/drawingml/2006/main" xmlns:r="http://schemas.openxmlformats.org/officeDocument/2006/relationships" xmlns:p188="http://schemas.microsoft.com/office/powerpoint/2018/8/main">
  <p188:cm id="{B5021CDC-91AA-49F6-8298-B91E64D00BF4}" authorId="{ED7093A5-F447-9CE1-EFCA-C0F3C41AAA88}" status="resolved" created="2023-09-05T16:58:53.666" complete="100000">
    <ac:txMkLst xmlns:ac="http://schemas.microsoft.com/office/drawing/2013/main/command">
      <pc:docMk xmlns:pc="http://schemas.microsoft.com/office/powerpoint/2013/main/command"/>
      <pc:sldMk xmlns:pc="http://schemas.microsoft.com/office/powerpoint/2013/main/command" cId="3301294887" sldId="274"/>
      <ac:spMk id="3" creationId="{00000000-0000-0000-0000-000000000000}"/>
      <ac:txMk cp="388">
        <ac:context len="1513" hash="356932620"/>
      </ac:txMk>
    </ac:txMkLst>
    <p188:pos x="4153930" y="2511597"/>
    <p188:txBody>
      <a:bodyPr/>
      <a:lstStyle/>
      <a:p>
        <a:r>
          <a:rPr lang="en-GB"/>
          <a:t>Tipton, M., Muller, J. H., Gȯmez, C., &amp; Corbett, J. (2022). Do water safety lessons improve water safety knowledge? International Journal of Aquatic Research and Education, 13(3), [3]. https://doi.org/10.25035/ijare.13.03.03</a:t>
        </a:r>
      </a:p>
    </p188:txBody>
  </p188:cm>
  <p188:cm id="{BDE7BC17-F2C2-439E-B176-9523EC3B011C}" authorId="{ED7093A5-F447-9CE1-EFCA-C0F3C41AAA88}" status="resolved" created="2023-09-05T16:59:43.888" complete="100000">
    <ac:txMkLst xmlns:ac="http://schemas.microsoft.com/office/drawing/2013/main/command">
      <pc:docMk xmlns:pc="http://schemas.microsoft.com/office/powerpoint/2013/main/command"/>
      <pc:sldMk xmlns:pc="http://schemas.microsoft.com/office/powerpoint/2013/main/command" cId="3301294887" sldId="274"/>
      <ac:spMk id="3" creationId="{00000000-0000-0000-0000-000000000000}"/>
      <ac:txMk cp="361">
        <ac:context len="1513" hash="356932620"/>
      </ac:txMk>
    </ac:txMkLst>
    <p188:pos x="4265141" y="2004970"/>
    <p188:txBody>
      <a:bodyPr/>
      <a:lstStyle/>
      <a:p>
        <a:r>
          <a:rPr lang="en-GB"/>
          <a:t>https://rnli.org/support-us/volunteer/volunteer-zone/volunteer-news/2023/june/water-safety-education-in-schools-measuring-our-impact</a:t>
        </a:r>
      </a:p>
    </p188:txBody>
  </p188:cm>
  <p188:cm id="{329735B5-EA12-4675-92BB-E811BD49D2ED}" authorId="{ED7093A5-F447-9CE1-EFCA-C0F3C41AAA88}" status="resolved" created="2023-09-05T16:59:58.526" complete="100000">
    <ac:txMkLst xmlns:ac="http://schemas.microsoft.com/office/drawing/2013/main/command">
      <pc:docMk xmlns:pc="http://schemas.microsoft.com/office/powerpoint/2013/main/command"/>
      <pc:sldMk xmlns:pc="http://schemas.microsoft.com/office/powerpoint/2013/main/command" cId="3301294887" sldId="274"/>
      <ac:spMk id="3" creationId="{00000000-0000-0000-0000-000000000000}"/>
      <ac:txMk cp="0" len="1313">
        <ac:context len="1513" hash="356932620"/>
      </ac:txMk>
    </ac:txMkLst>
    <p188:pos x="10517659" y="336807"/>
    <p188:txBody>
      <a:bodyPr/>
      <a:lstStyle/>
      <a:p>
        <a:r>
          <a:rPr lang="en-GB"/>
          <a:t>See previous notes section of relevant slide</a:t>
        </a:r>
      </a:p>
    </p188:txBody>
  </p188:cm>
</p188:cmLst>
</file>

<file path=ppt/comments/modernComment_113_BF17B0CB.xml><?xml version="1.0" encoding="utf-8"?>
<p188:cmLst xmlns:a="http://schemas.openxmlformats.org/drawingml/2006/main" xmlns:r="http://schemas.openxmlformats.org/officeDocument/2006/relationships" xmlns:p188="http://schemas.microsoft.com/office/powerpoint/2018/8/main">
  <p188:cm id="{933CF960-2EF7-4029-BAA5-E7E399C5EF99}" authorId="{ED7093A5-F447-9CE1-EFCA-C0F3C41AAA88}" status="resolved" created="2023-09-05T16:32:06.518" complete="100000">
    <ac:deMkLst xmlns:ac="http://schemas.microsoft.com/office/drawing/2013/main/command">
      <pc:docMk xmlns:pc="http://schemas.microsoft.com/office/powerpoint/2013/main/command"/>
      <pc:sldMk xmlns:pc="http://schemas.microsoft.com/office/powerpoint/2013/main/command" cId="3206000843" sldId="275"/>
      <ac:spMk id="2" creationId="{00000000-0000-0000-0000-000000000000}"/>
    </ac:deMkLst>
    <p188:txBody>
      <a:bodyPr/>
      <a:lstStyle/>
      <a:p>
        <a:r>
          <a:rPr lang="en-GB"/>
          <a:t>an</a:t>
        </a:r>
      </a:p>
    </p188:txBody>
  </p188:cm>
</p188:cmLst>
</file>

<file path=ppt/comments/modernComment_114_379CA0AB.xml><?xml version="1.0" encoding="utf-8"?>
<p188:cmLst xmlns:a="http://schemas.openxmlformats.org/drawingml/2006/main" xmlns:r="http://schemas.openxmlformats.org/officeDocument/2006/relationships" xmlns:p188="http://schemas.microsoft.com/office/powerpoint/2018/8/main">
  <p188:cm id="{C265D15C-CC69-4B5A-8578-318856647F56}" authorId="{ED7093A5-F447-9CE1-EFCA-C0F3C41AAA88}" created="2023-09-05T16:54:27.674">
    <pc:sldMkLst xmlns:pc="http://schemas.microsoft.com/office/powerpoint/2013/main/command">
      <pc:docMk/>
      <pc:sldMk cId="933011627" sldId="276"/>
    </pc:sldMkLst>
    <p188:txBody>
      <a:bodyPr/>
      <a:lstStyle/>
      <a:p>
        <a:r>
          <a:rPr lang="en-GB"/>
          <a:t>Water Safety Education Framework - Age Appropriate Stages</a:t>
        </a:r>
      </a:p>
    </p188:txBody>
  </p188:cm>
</p188:cmLst>
</file>

<file path=ppt/comments/modernComment_115_A3201403.xml><?xml version="1.0" encoding="utf-8"?>
<p188:cmLst xmlns:a="http://schemas.openxmlformats.org/drawingml/2006/main" xmlns:r="http://schemas.openxmlformats.org/officeDocument/2006/relationships" xmlns:p188="http://schemas.microsoft.com/office/powerpoint/2018/8/main">
  <p188:cm id="{62DD2847-5312-4DF1-A328-0717AC081D93}" authorId="{ED7093A5-F447-9CE1-EFCA-C0F3C41AAA88}" created="2023-09-06T12:12:19.175">
    <pc:sldMkLst xmlns:pc="http://schemas.microsoft.com/office/powerpoint/2013/main/command">
      <pc:docMk/>
      <pc:sldMk cId="2736788483" sldId="277"/>
    </pc:sldMkLst>
    <p188:replyLst>
      <p188:reply id="{4D905A8E-12FD-4B59-BA54-C710BB6CC1E2}" authorId="{ED7093A5-F447-9CE1-EFCA-C0F3C41AAA88}" created="2023-09-15T10:48:06.564">
        <p188:txBody>
          <a:bodyPr/>
          <a:lstStyle/>
          <a:p>
            <a:r>
              <a:rPr lang="en-GB"/>
              <a:t>Plan a campaign - take information from Framework, share a blank. Person reading doc to fill in blanks.</a:t>
            </a:r>
          </a:p>
        </p188:txBody>
      </p188:reply>
      <p188:reply id="{CC17E67F-19AE-410C-8D42-C660CE25CA95}" authorId="{ED7093A5-F447-9CE1-EFCA-C0F3C41AAA88}" created="2023-09-15T10:48:24.822">
        <p188:txBody>
          <a:bodyPr/>
          <a:lstStyle/>
          <a:p>
            <a:r>
              <a:rPr lang="en-GB"/>
              <a:t>Developing a programme or Intervention</a:t>
            </a:r>
          </a:p>
        </p188:txBody>
      </p188:reply>
      <p188:reply id="{3BEA4DB6-F66E-4627-A199-3593B139B33B}" authorId="{ED7093A5-F447-9CE1-EFCA-C0F3C41AAA88}" created="2023-09-15T10:49:23.599">
        <p188:txBody>
          <a:bodyPr/>
          <a:lstStyle/>
          <a:p>
            <a:r>
              <a:rPr lang="en-GB"/>
              <a:t>Support targeted messages</a:t>
            </a:r>
          </a:p>
        </p188:txBody>
      </p188:reply>
      <p188:reply id="{D7A97818-C275-4C9E-BAE5-4519A6E19C8C}" authorId="{ED7093A5-F447-9CE1-EFCA-C0F3C41AAA88}" created="2023-09-15T10:50:28.691">
        <p188:txBody>
          <a:bodyPr/>
          <a:lstStyle/>
          <a:p>
            <a:r>
              <a:rPr lang="en-GB"/>
              <a:t>Below detail box highlight activites that you will complete.</a:t>
            </a:r>
          </a:p>
        </p188:txBody>
      </p188:reply>
    </p188:replyLst>
    <p188:txBody>
      <a:bodyPr/>
      <a:lstStyle/>
      <a:p>
        <a:r>
          <a:rPr lang="en-GB"/>
          <a:t>Add page title - see notes</a:t>
        </a:r>
      </a:p>
    </p188:txBody>
  </p188:cm>
</p188:cmLst>
</file>

<file path=ppt/comments/modernComment_120_40A52DF1.xml><?xml version="1.0" encoding="utf-8"?>
<p188:cmLst xmlns:a="http://schemas.openxmlformats.org/drawingml/2006/main" xmlns:r="http://schemas.openxmlformats.org/officeDocument/2006/relationships" xmlns:p188="http://schemas.microsoft.com/office/powerpoint/2018/8/main">
  <p188:cm id="{A65EDB8F-20F9-43CF-81A1-532DCC4DD70E}" authorId="{94B9EBC5-9FC3-EBDD-AB1A-A111F021EC57}" status="resolved" created="2023-11-08T13:54:42.005" complete="100000">
    <ac:txMkLst xmlns:ac="http://schemas.microsoft.com/office/drawing/2013/main/command">
      <pc:docMk xmlns:pc="http://schemas.microsoft.com/office/powerpoint/2013/main/command"/>
      <pc:sldMk xmlns:pc="http://schemas.microsoft.com/office/powerpoint/2013/main/command" cId="1084567025" sldId="288"/>
      <ac:spMk id="3" creationId="{00000000-0000-0000-0000-000000000000}"/>
      <ac:txMk cp="148" len="46">
        <ac:context len="1207" hash="2047811606"/>
      </ac:txMk>
    </ac:txMkLst>
    <p188:txBody>
      <a:bodyPr/>
      <a:lstStyle/>
      <a:p>
        <a:r>
          <a:rPr lang="en-GB"/>
          <a:t>This is a few years out of date now, although I appreciate it is aligned to the DPS. We now typically lose 312 UK and Irish citizens lose their lives to accidental drowning each year, on average</a:t>
        </a:r>
      </a:p>
    </p188:txBody>
  </p188:cm>
  <p188:cm id="{E86F3929-F899-4C19-9B04-1212C5F0BA08}" authorId="{94B9EBC5-9FC3-EBDD-AB1A-A111F021EC57}" status="resolved" created="2023-11-08T13:56:24.588" complete="100000">
    <ac:txMkLst xmlns:ac="http://schemas.microsoft.com/office/drawing/2013/main/command">
      <pc:docMk xmlns:pc="http://schemas.microsoft.com/office/powerpoint/2013/main/command"/>
      <pc:sldMk xmlns:pc="http://schemas.microsoft.com/office/powerpoint/2013/main/command" cId="1084567025" sldId="288"/>
      <ac:spMk id="3" creationId="{00000000-0000-0000-0000-000000000000}"/>
      <ac:txMk cp="757" len="255">
        <ac:context len="1207" hash="2047811606"/>
      </ac:txMk>
    </ac:txMkLst>
    <p188:replyLst>
      <p188:reply id="{E3599256-BAE7-437D-AC07-F192427F36BF}" authorId="{94B9EBC5-9FC3-EBDD-AB1A-A111F021EC57}" created="2023-11-08T13:57:33.632">
        <p188:txBody>
          <a:bodyPr/>
          <a:lstStyle/>
          <a:p>
            <a:r>
              <a:rPr lang="en-GB"/>
              <a:t>There is also a story is disparity between white affluent populations and 'others' wish we could enhance both from a drowning perspective and access to school swimming,</a:t>
            </a:r>
          </a:p>
        </p188:txBody>
      </p188:reply>
    </p188:replyLst>
    <p188:txBody>
      <a:bodyPr/>
      <a:lstStyle/>
      <a:p>
        <a:r>
          <a:rPr lang="en-GB"/>
          <a:t>I would also potentially emphasize what we currently know about an increase in child drowning - There has been an 85% increase in the number of child drownings in England between 2019 and 2022, with 20 drownings occurring in 2019/20 compared with 37 in 2021/22.</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25EE1-C8F2-4298-AB0B-FEE9B17CBDB5}" type="datetimeFigureOut">
              <a:rPr lang="en-GB" smtClean="0"/>
              <a:t>19/03/2024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F3E3E-7B06-4E80-9B92-5F69D7E61EB9}" type="slidenum">
              <a:rPr lang="en-GB" smtClean="0"/>
              <a:t>‹#›</a:t>
            </a:fld>
            <a:endParaRPr lang="en-GB"/>
          </a:p>
        </p:txBody>
      </p:sp>
    </p:spTree>
    <p:extLst>
      <p:ext uri="{BB962C8B-B14F-4D97-AF65-F5344CB8AC3E}">
        <p14:creationId xmlns:p14="http://schemas.microsoft.com/office/powerpoint/2010/main" val="248979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wimming.org/"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rnli.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panz.org.nz/"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dpanz.org.nz/research/water-competenci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To deliver on this target, partners continue to work to drive a generational change in water safety education, while promoting enjoyment in, on and around the water. This work focuses on delivering the following key objectives;</a:t>
            </a:r>
          </a:p>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2</a:t>
            </a:fld>
            <a:endParaRPr lang="en-GB"/>
          </a:p>
        </p:txBody>
      </p:sp>
    </p:spTree>
    <p:extLst>
      <p:ext uri="{BB962C8B-B14F-4D97-AF65-F5344CB8AC3E}">
        <p14:creationId xmlns:p14="http://schemas.microsoft.com/office/powerpoint/2010/main" val="350233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this outcome may look like in a resource can been seen above. Simple messaging with clear direction on the correct behaviour or key message, </a:t>
            </a:r>
            <a:r>
              <a:rPr lang="en-GB" dirty="0" err="1"/>
              <a:t>ie</a:t>
            </a:r>
            <a:r>
              <a:rPr lang="en-GB" dirty="0"/>
              <a:t> Stay Close to a grown-up when around water. </a:t>
            </a:r>
          </a:p>
        </p:txBody>
      </p:sp>
      <p:sp>
        <p:nvSpPr>
          <p:cNvPr id="4" name="Slide Number Placeholder 3"/>
          <p:cNvSpPr>
            <a:spLocks noGrp="1"/>
          </p:cNvSpPr>
          <p:nvPr>
            <p:ph type="sldNum" sz="quarter" idx="5"/>
          </p:nvPr>
        </p:nvSpPr>
        <p:spPr/>
        <p:txBody>
          <a:bodyPr/>
          <a:lstStyle/>
          <a:p>
            <a:fld id="{1F2F3E3E-7B06-4E80-9B92-5F69D7E61EB9}" type="slidenum">
              <a:rPr lang="en-GB" smtClean="0"/>
              <a:t>11</a:t>
            </a:fld>
            <a:endParaRPr lang="en-GB"/>
          </a:p>
        </p:txBody>
      </p:sp>
    </p:spTree>
    <p:extLst>
      <p:ext uri="{BB962C8B-B14F-4D97-AF65-F5344CB8AC3E}">
        <p14:creationId xmlns:p14="http://schemas.microsoft.com/office/powerpoint/2010/main" val="101353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12</a:t>
            </a:fld>
            <a:endParaRPr lang="en-GB"/>
          </a:p>
        </p:txBody>
      </p:sp>
    </p:spTree>
    <p:extLst>
      <p:ext uri="{BB962C8B-B14F-4D97-AF65-F5344CB8AC3E}">
        <p14:creationId xmlns:p14="http://schemas.microsoft.com/office/powerpoint/2010/main" val="1392659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outcome builds on that for 3-7 year olds in that it reiterates the importance of supervision near to water, while acknowledging that the individual may be near water more frequently in a group setting or not holding an adults hand at all times. (</a:t>
            </a:r>
            <a:r>
              <a:rPr lang="en-GB" dirty="0" err="1"/>
              <a:t>ie</a:t>
            </a:r>
            <a:r>
              <a:rPr lang="en-GB" dirty="0"/>
              <a:t> a school trip to a beach location or weekend at a local park for a friends birthday party). </a:t>
            </a:r>
          </a:p>
          <a:p>
            <a:endParaRPr lang="en-GB" dirty="0"/>
          </a:p>
          <a:p>
            <a:r>
              <a:rPr lang="en-GB" dirty="0"/>
              <a:t>What this outcome may look like in a resource can been seen above. In this activity children are given 3 possible options to discuss and consider the safest course of action.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F3E3E-7B06-4E80-9B92-5F69D7E61E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48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14</a:t>
            </a:fld>
            <a:endParaRPr lang="en-GB"/>
          </a:p>
        </p:txBody>
      </p:sp>
    </p:spTree>
    <p:extLst>
      <p:ext uri="{BB962C8B-B14F-4D97-AF65-F5344CB8AC3E}">
        <p14:creationId xmlns:p14="http://schemas.microsoft.com/office/powerpoint/2010/main" val="2672550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outcome acknowledges that many young people as they transition to secondary education will often be more independent when travelling to and from school and in their personal time. It also highlights that peer pressure is a potential risk when near to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this outcome may look like in a resource can been seen above. Young people watch a decision making video in which an individual is encouraged to jump from a height in to water. At the point of the jump the video pauses and the group are encouraged to consider what risks have been overlooked. The end of the video includes an input from a Lifeguard about the dangers of jumping from a height into water and the end of the video models the individual dealing with peer pressure in a constructive way to support 11-14 year olds. </a:t>
            </a:r>
          </a:p>
        </p:txBody>
      </p:sp>
      <p:sp>
        <p:nvSpPr>
          <p:cNvPr id="4" name="Slide Number Placeholder 3"/>
          <p:cNvSpPr>
            <a:spLocks noGrp="1"/>
          </p:cNvSpPr>
          <p:nvPr>
            <p:ph type="sldNum" sz="quarter" idx="5"/>
          </p:nvPr>
        </p:nvSpPr>
        <p:spPr/>
        <p:txBody>
          <a:bodyPr/>
          <a:lstStyle/>
          <a:p>
            <a:fld id="{1F2F3E3E-7B06-4E80-9B92-5F69D7E61EB9}" type="slidenum">
              <a:rPr lang="en-GB" smtClean="0"/>
              <a:t>15</a:t>
            </a:fld>
            <a:endParaRPr lang="en-GB"/>
          </a:p>
        </p:txBody>
      </p:sp>
    </p:spTree>
    <p:extLst>
      <p:ext uri="{BB962C8B-B14F-4D97-AF65-F5344CB8AC3E}">
        <p14:creationId xmlns:p14="http://schemas.microsoft.com/office/powerpoint/2010/main" val="341523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solidFill>
                  <a:srgbClr val="000000"/>
                </a:solidFill>
                <a:latin typeface="Calibri" panose="020F0502020204030204" pitchFamily="34" charset="0"/>
              </a:rPr>
              <a:t>Secondary teachers appreciated that the skills were made more ‘adult’ for the older age groups by introducing issues such as alcohol and water – though one teacher felt that in some areas this may need to be introduced earlier. </a:t>
            </a:r>
          </a:p>
          <a:p>
            <a:br>
              <a:rPr lang="en-GB" sz="1200" b="0" i="0" u="none" strike="noStrike" baseline="0" dirty="0">
                <a:solidFill>
                  <a:srgbClr val="000000"/>
                </a:solidFill>
                <a:latin typeface="Calibri" panose="020F0502020204030204" pitchFamily="34" charset="0"/>
              </a:rPr>
            </a:br>
            <a:r>
              <a:rPr lang="en-GB" sz="1200" b="1" i="1" u="none" strike="noStrike" baseline="0" dirty="0">
                <a:solidFill>
                  <a:srgbClr val="000000"/>
                </a:solidFill>
                <a:latin typeface="Calibri" panose="020F0502020204030204" pitchFamily="34" charset="0"/>
              </a:rPr>
              <a:t>“I do think it is particularly important for the focus to change at the end of Key Stage 4 into Key Stage 5 to look at the dangers of alcohol and water and the effects this can have on the ability to make the correct decision. I often find that resources are a little patronising to older students but this seemed to realise that older students do not just want a rehash of what has been delivered lower down.” </a:t>
            </a:r>
            <a:r>
              <a:rPr lang="en-GB" sz="1200" b="1" i="0" u="none" strike="noStrike" baseline="0" dirty="0">
                <a:solidFill>
                  <a:srgbClr val="000000"/>
                </a:solidFill>
                <a:latin typeface="Calibri" panose="020F0502020204030204" pitchFamily="34" charset="0"/>
              </a:rPr>
              <a:t>Secondary teacher </a:t>
            </a:r>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16</a:t>
            </a:fld>
            <a:endParaRPr lang="en-GB"/>
          </a:p>
        </p:txBody>
      </p:sp>
    </p:spTree>
    <p:extLst>
      <p:ext uri="{BB962C8B-B14F-4D97-AF65-F5344CB8AC3E}">
        <p14:creationId xmlns:p14="http://schemas.microsoft.com/office/powerpoint/2010/main" val="2161103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outcome acknowledges that many young people as they progress into becoming more independent while most likely spending an increasing amount of time with friends and peers away from their family home. It also notes that is may be appropriate to discuss and better understand the risks associated with consumption of alcohol and or drugs when near to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this outcome may look like in a resource can been seen above. Young people watch are given a series of statements and other pieces of evidence to investigate and piece together an incident. They are then given the four key messages and asked to reflect on what could have been done to prevent the incident. </a:t>
            </a:r>
          </a:p>
        </p:txBody>
      </p:sp>
      <p:sp>
        <p:nvSpPr>
          <p:cNvPr id="4" name="Slide Number Placeholder 3"/>
          <p:cNvSpPr>
            <a:spLocks noGrp="1"/>
          </p:cNvSpPr>
          <p:nvPr>
            <p:ph type="sldNum" sz="quarter" idx="5"/>
          </p:nvPr>
        </p:nvSpPr>
        <p:spPr/>
        <p:txBody>
          <a:bodyPr/>
          <a:lstStyle/>
          <a:p>
            <a:fld id="{1F2F3E3E-7B06-4E80-9B92-5F69D7E61EB9}" type="slidenum">
              <a:rPr lang="en-GB" smtClean="0"/>
              <a:t>17</a:t>
            </a:fld>
            <a:endParaRPr lang="en-GB"/>
          </a:p>
        </p:txBody>
      </p:sp>
    </p:spTree>
    <p:extLst>
      <p:ext uri="{BB962C8B-B14F-4D97-AF65-F5344CB8AC3E}">
        <p14:creationId xmlns:p14="http://schemas.microsoft.com/office/powerpoint/2010/main" val="70780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6000" b="1" dirty="0"/>
              <a:t>How do I use the code to develop an intervention or resource?</a:t>
            </a:r>
          </a:p>
          <a:p>
            <a:endParaRPr lang="en-GB" sz="6000" dirty="0"/>
          </a:p>
          <a:p>
            <a:r>
              <a:rPr lang="en-GB" sz="1800" dirty="0"/>
              <a:t>Use headline messages</a:t>
            </a:r>
          </a:p>
          <a:p>
            <a:r>
              <a:rPr lang="en-GB" sz="1800" dirty="0"/>
              <a:t>Adapt to target audience using expansion messages</a:t>
            </a:r>
          </a:p>
          <a:p>
            <a:r>
              <a:rPr lang="en-GB" sz="1800" dirty="0"/>
              <a:t>Use an engaging delivery method</a:t>
            </a:r>
          </a:p>
          <a:p>
            <a:r>
              <a:rPr lang="en-GB" sz="1800" dirty="0"/>
              <a:t>Be concise and targeted </a:t>
            </a:r>
          </a:p>
          <a:p>
            <a:r>
              <a:rPr lang="en-GB" sz="1800" dirty="0"/>
              <a:t>Reiterate messages regularly </a:t>
            </a:r>
          </a:p>
          <a:p>
            <a:r>
              <a:rPr lang="en-GB" sz="1800" dirty="0"/>
              <a:t>Check learning </a:t>
            </a:r>
          </a:p>
          <a:p>
            <a:r>
              <a:rPr lang="en-GB" sz="1800" dirty="0"/>
              <a:t>Evaluate, measure and update</a:t>
            </a:r>
          </a:p>
          <a:p>
            <a:pPr marL="0" lvl="0" indent="0">
              <a:lnSpc>
                <a:spcPct val="115000"/>
              </a:lnSpc>
              <a:spcAft>
                <a:spcPts val="1000"/>
              </a:spcAft>
              <a:buFont typeface="+mj-lt"/>
              <a:buNone/>
            </a:pPr>
            <a:endParaRPr lang="en-GB"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1000"/>
              </a:spcAft>
              <a:buFont typeface="+mj-lt"/>
              <a:buNone/>
            </a:pPr>
            <a:endParaRPr lang="en-GB"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spcAft>
                <a:spcPts val="1000"/>
              </a:spcAf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spcAft>
                <a:spcPts val="1000"/>
              </a:spcAf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spcAft>
                <a:spcPts val="100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18</a:t>
            </a:fld>
            <a:endParaRPr lang="en-GB"/>
          </a:p>
        </p:txBody>
      </p:sp>
    </p:spTree>
    <p:extLst>
      <p:ext uri="{BB962C8B-B14F-4D97-AF65-F5344CB8AC3E}">
        <p14:creationId xmlns:p14="http://schemas.microsoft.com/office/powerpoint/2010/main" val="812559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Next step – highlight learning objective for age group, context and some suggested learning styles or formats.</a:t>
            </a:r>
          </a:p>
          <a:p>
            <a:endParaRPr lang="en-GB" dirty="0"/>
          </a:p>
        </p:txBody>
      </p:sp>
      <p:sp>
        <p:nvSpPr>
          <p:cNvPr id="4" name="Slide Number Placeholder 3"/>
          <p:cNvSpPr>
            <a:spLocks noGrp="1"/>
          </p:cNvSpPr>
          <p:nvPr>
            <p:ph type="sldNum" sz="quarter" idx="10"/>
          </p:nvPr>
        </p:nvSpPr>
        <p:spPr/>
        <p:txBody>
          <a:bodyPr/>
          <a:lstStyle/>
          <a:p>
            <a:fld id="{86DE58B4-D94A-4871-A280-35ADD688E6C6}" type="slidenum">
              <a:rPr lang="en-GB" smtClean="0"/>
              <a:t>21</a:t>
            </a:fld>
            <a:endParaRPr lang="en-GB" dirty="0"/>
          </a:p>
        </p:txBody>
      </p:sp>
    </p:spTree>
    <p:extLst>
      <p:ext uri="{BB962C8B-B14F-4D97-AF65-F5344CB8AC3E}">
        <p14:creationId xmlns:p14="http://schemas.microsoft.com/office/powerpoint/2010/main" val="4120289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Developing a message / share blank version / </a:t>
            </a:r>
          </a:p>
        </p:txBody>
      </p:sp>
      <p:sp>
        <p:nvSpPr>
          <p:cNvPr id="4" name="Slide Number Placeholder 3"/>
          <p:cNvSpPr>
            <a:spLocks noGrp="1"/>
          </p:cNvSpPr>
          <p:nvPr>
            <p:ph type="sldNum" sz="quarter" idx="5"/>
          </p:nvPr>
        </p:nvSpPr>
        <p:spPr/>
        <p:txBody>
          <a:bodyPr/>
          <a:lstStyle/>
          <a:p>
            <a:fld id="{1F2F3E3E-7B06-4E80-9B92-5F69D7E61EB9}" type="slidenum">
              <a:rPr lang="en-GB" smtClean="0"/>
              <a:t>22</a:t>
            </a:fld>
            <a:endParaRPr lang="en-GB"/>
          </a:p>
        </p:txBody>
      </p:sp>
    </p:spTree>
    <p:extLst>
      <p:ext uri="{BB962C8B-B14F-4D97-AF65-F5344CB8AC3E}">
        <p14:creationId xmlns:p14="http://schemas.microsoft.com/office/powerpoint/2010/main" val="3985796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Recognising the pivotal role of </a:t>
            </a:r>
            <a:r>
              <a:rPr lang="en-GB" sz="1200" b="1" dirty="0"/>
              <a:t>age- and stage-appropriate messaging </a:t>
            </a:r>
            <a:r>
              <a:rPr lang="en-GB" sz="1200" dirty="0"/>
              <a:t>in this approach, our aim is to </a:t>
            </a:r>
            <a:r>
              <a:rPr lang="en-GB" sz="1200" b="1" dirty="0"/>
              <a:t>support  practitioners in the development and delivery of new resources, materials and interventions with a messaging framework</a:t>
            </a:r>
            <a:r>
              <a:rPr lang="en-GB" sz="1200" dirty="0"/>
              <a:t>. This will further support all school aged children and their families to develop valuable lifesaving knowledge, skills and understanding. </a:t>
            </a:r>
          </a:p>
          <a:p>
            <a:pPr marL="0" indent="0">
              <a:buNone/>
            </a:pPr>
            <a:endParaRPr lang="en-GB" sz="1200" dirty="0"/>
          </a:p>
          <a:p>
            <a:pPr marL="0" indent="0">
              <a:buNone/>
            </a:pPr>
            <a:r>
              <a:rPr lang="en-GB" sz="1200" dirty="0"/>
              <a:t>There are many opportunities for young people to receive water safety messaging, from school swimming and water safety lessons linked to the National Curriculum in England, to national campaigns such as the RLSS UK Drowning Prevention Week.</a:t>
            </a:r>
          </a:p>
          <a:p>
            <a:pPr marL="0" indent="0">
              <a:buNone/>
            </a:pPr>
            <a:r>
              <a:rPr lang="en-GB" sz="1200" dirty="0"/>
              <a:t>In addition, many children will have these messages reiterated and brought to life through sessions delivered by emergency service personnel, volunteers from a variety of charities and through activities at water side locations, such as beaches, parks and waterways. It is important to note that this approach also supports and promotes young people's safe and increased participation in activities in, on and around the water. </a:t>
            </a:r>
          </a:p>
          <a:p>
            <a:pPr marL="0" indent="0">
              <a:buNone/>
            </a:pPr>
            <a:r>
              <a:rPr lang="en-GB" sz="1200" dirty="0"/>
              <a:t>Taking this into account, it is crucial that these “</a:t>
            </a:r>
            <a:r>
              <a:rPr lang="en-GB" sz="1200" b="1" dirty="0"/>
              <a:t>population-level interventions and programmes aiming to change behaviour are consistent with those delivered to individuals and communities</a:t>
            </a:r>
            <a:r>
              <a:rPr lang="en-GB" sz="1200" dirty="0"/>
              <a:t>.” </a:t>
            </a:r>
            <a:r>
              <a:rPr lang="en-GB" sz="1200" i="1" dirty="0"/>
              <a:t>NICE; Behaviour change: general approaches, 2007.</a:t>
            </a:r>
          </a:p>
          <a:p>
            <a:pPr marL="0" indent="0">
              <a:buNone/>
            </a:pPr>
            <a:r>
              <a:rPr lang="en-GB" sz="1200" b="0" i="0" u="none" strike="noStrike" baseline="0" dirty="0">
                <a:latin typeface="NeueHaasUnicaW1G-Light"/>
              </a:rPr>
              <a:t>To </a:t>
            </a:r>
            <a:r>
              <a:rPr lang="en-GB" sz="1200" dirty="0">
                <a:latin typeface="NeueHaasUnicaW1G-Light"/>
              </a:rPr>
              <a:t>delivery on our aim, w</a:t>
            </a:r>
            <a:r>
              <a:rPr lang="en-GB" sz="1200" b="0" i="0" u="none" strike="noStrike" baseline="0" dirty="0">
                <a:latin typeface="NeueHaasUnicaW1G-Light"/>
              </a:rPr>
              <a:t>orking in partnership is key. “</a:t>
            </a:r>
            <a:r>
              <a:rPr lang="en-GB" sz="1200" b="1" i="0" u="none" strike="noStrike" baseline="0" dirty="0">
                <a:latin typeface="NeueHaasUnicaW1G-Light"/>
              </a:rPr>
              <a:t>Partnerships between key stakeholders are central to the success of basic swimming and water safety skills programmes in every community in which they are introduced</a:t>
            </a:r>
            <a:r>
              <a:rPr lang="en-GB" sz="1200" b="0" i="0" u="none" strike="noStrike" baseline="0" dirty="0">
                <a:latin typeface="NeueHaasUnicaW1G-Light"/>
              </a:rPr>
              <a:t>” </a:t>
            </a:r>
            <a:r>
              <a:rPr lang="en-GB" sz="1200" b="0" i="1" u="none" strike="noStrike" baseline="0" dirty="0">
                <a:latin typeface="NeueHaasUnicaW1G-Light"/>
              </a:rPr>
              <a:t>World Health Organisation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baseline="0" dirty="0">
              <a:latin typeface="NeueHaasUnicaW1G-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baseline="0" dirty="0">
              <a:latin typeface="NeueHaasUnicaW1G-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baseline="0" dirty="0">
                <a:latin typeface="NeueHaasUnicaW1G-Light"/>
              </a:rPr>
              <a:t>Preventing drowning: practical guidance for the provision of day-care, basic swimming and water safety skills, and safe rescue and resuscitation training. Geneva: World Health Organization; (2022)</a:t>
            </a:r>
          </a:p>
          <a:p>
            <a:pPr marL="0" indent="0">
              <a:buNone/>
            </a:pPr>
            <a:endParaRPr lang="en-GB" i="1" dirty="0"/>
          </a:p>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3</a:t>
            </a:fld>
            <a:endParaRPr lang="en-GB"/>
          </a:p>
        </p:txBody>
      </p:sp>
    </p:spTree>
    <p:extLst>
      <p:ext uri="{BB962C8B-B14F-4D97-AF65-F5344CB8AC3E}">
        <p14:creationId xmlns:p14="http://schemas.microsoft.com/office/powerpoint/2010/main" val="699797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Developing a set of messages and further detail highlighting activities that will be completed. Example; Swim Safe</a:t>
            </a:r>
          </a:p>
        </p:txBody>
      </p:sp>
      <p:sp>
        <p:nvSpPr>
          <p:cNvPr id="4" name="Slide Number Placeholder 3"/>
          <p:cNvSpPr>
            <a:spLocks noGrp="1"/>
          </p:cNvSpPr>
          <p:nvPr>
            <p:ph type="sldNum" sz="quarter" idx="5"/>
          </p:nvPr>
        </p:nvSpPr>
        <p:spPr/>
        <p:txBody>
          <a:bodyPr/>
          <a:lstStyle/>
          <a:p>
            <a:fld id="{1F2F3E3E-7B06-4E80-9B92-5F69D7E61EB9}" type="slidenum">
              <a:rPr lang="en-GB" smtClean="0"/>
              <a:t>23</a:t>
            </a:fld>
            <a:endParaRPr lang="en-GB"/>
          </a:p>
        </p:txBody>
      </p:sp>
    </p:spTree>
    <p:extLst>
      <p:ext uri="{BB962C8B-B14F-4D97-AF65-F5344CB8AC3E}">
        <p14:creationId xmlns:p14="http://schemas.microsoft.com/office/powerpoint/2010/main" val="1336425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https://swimsafe.org.uk/about</a:t>
            </a:r>
          </a:p>
          <a:p>
            <a:endParaRPr lang="en-GB" dirty="0"/>
          </a:p>
          <a:p>
            <a:r>
              <a:rPr lang="en-GB" dirty="0"/>
              <a:t>Suggest adding imagery to this page from page above. Please contact Ash for up to date suggestion. </a:t>
            </a:r>
          </a:p>
          <a:p>
            <a:endParaRPr lang="en-GB" dirty="0"/>
          </a:p>
          <a:p>
            <a:r>
              <a:rPr lang="en-GB" b="1" i="0" dirty="0">
                <a:solidFill>
                  <a:srgbClr val="FFFFFF"/>
                </a:solidFill>
                <a:effectLst/>
                <a:latin typeface="Roboto Condensed" panose="02000000000000000000" pitchFamily="2" charset="0"/>
              </a:rPr>
              <a:t>Swim Safe is a fun and free water safety activity for children created by Swim England and the RNLI that takes place in the summer.</a:t>
            </a:r>
          </a:p>
          <a:p>
            <a:endParaRPr lang="en-GB" b="1" i="0" dirty="0">
              <a:solidFill>
                <a:srgbClr val="FFFFFF"/>
              </a:solidFill>
              <a:effectLst/>
              <a:latin typeface="Roboto Condensed" panose="02000000000000000000" pitchFamily="2" charset="0"/>
            </a:endParaRPr>
          </a:p>
          <a:p>
            <a:pPr algn="l"/>
            <a:r>
              <a:rPr lang="en-GB" b="1" i="0" dirty="0">
                <a:solidFill>
                  <a:srgbClr val="21328A"/>
                </a:solidFill>
                <a:effectLst/>
                <a:latin typeface="Roboto Condensed" panose="02000000000000000000" pitchFamily="2" charset="0"/>
              </a:rPr>
              <a:t>Why is Swim Safe needed?</a:t>
            </a:r>
          </a:p>
          <a:p>
            <a:r>
              <a:rPr lang="en-GB" b="0" i="0" dirty="0">
                <a:solidFill>
                  <a:srgbClr val="000000"/>
                </a:solidFill>
                <a:effectLst/>
                <a:latin typeface="Roboto Condensed" panose="02000000000000000000" pitchFamily="2" charset="0"/>
              </a:rPr>
              <a:t>Every year, RNLI lifeguards and lifeboats race to the rescue of children and adults who find themselves in difficulty in and near the water.</a:t>
            </a:r>
            <a:br>
              <a:rPr lang="en-GB" dirty="0"/>
            </a:br>
            <a:br>
              <a:rPr lang="en-GB" dirty="0"/>
            </a:br>
            <a:r>
              <a:rPr lang="en-GB" b="0" i="0" dirty="0">
                <a:solidFill>
                  <a:srgbClr val="000000"/>
                </a:solidFill>
                <a:effectLst/>
                <a:latin typeface="Roboto Condensed" panose="02000000000000000000" pitchFamily="2" charset="0"/>
              </a:rPr>
              <a:t>In 2013, </a:t>
            </a:r>
            <a:r>
              <a:rPr lang="en-GB" b="1" i="0" u="sng" dirty="0">
                <a:solidFill>
                  <a:srgbClr val="21328A"/>
                </a:solidFill>
                <a:effectLst/>
                <a:latin typeface="Roboto Condensed" panose="02000000000000000000" pitchFamily="2" charset="0"/>
                <a:hlinkClick r:id="rId3"/>
              </a:rPr>
              <a:t>Swim England</a:t>
            </a:r>
            <a:r>
              <a:rPr lang="en-GB" b="0" i="0" dirty="0">
                <a:solidFill>
                  <a:srgbClr val="000000"/>
                </a:solidFill>
                <a:effectLst/>
                <a:latin typeface="Roboto Condensed" panose="02000000000000000000" pitchFamily="2" charset="0"/>
              </a:rPr>
              <a:t> (the national governing body for swimming in England) and the </a:t>
            </a:r>
            <a:r>
              <a:rPr lang="en-GB" b="1" i="0" u="sng" dirty="0">
                <a:solidFill>
                  <a:srgbClr val="21328A"/>
                </a:solidFill>
                <a:effectLst/>
                <a:latin typeface="Roboto Condensed" panose="02000000000000000000" pitchFamily="2" charset="0"/>
                <a:hlinkClick r:id="rId4"/>
              </a:rPr>
              <a:t>RNLI</a:t>
            </a:r>
            <a:r>
              <a:rPr lang="en-GB" b="0" i="0" dirty="0">
                <a:solidFill>
                  <a:srgbClr val="000000"/>
                </a:solidFill>
                <a:effectLst/>
                <a:latin typeface="Roboto Condensed" panose="02000000000000000000" pitchFamily="2" charset="0"/>
              </a:rPr>
              <a:t> (the charity that saves lives at sea) launched Swim Safe to help children learn how to stay safe in and around open water before they might need to be rescued.</a:t>
            </a:r>
            <a:br>
              <a:rPr lang="en-GB" dirty="0"/>
            </a:br>
            <a:br>
              <a:rPr lang="en-GB" dirty="0"/>
            </a:br>
            <a:r>
              <a:rPr lang="en-GB" b="0" i="0" dirty="0">
                <a:solidFill>
                  <a:srgbClr val="000000"/>
                </a:solidFill>
                <a:effectLst/>
                <a:latin typeface="Roboto Condensed" panose="02000000000000000000" pitchFamily="2" charset="0"/>
              </a:rPr>
              <a:t>Swim England and the RNLI work closely with Swim Wales and a range of local delivery partners to make Swim Safe available to as many children as possible, whether they live by the coast, inland and in our cities.</a:t>
            </a:r>
            <a:br>
              <a:rPr lang="en-GB" dirty="0"/>
            </a:br>
            <a:br>
              <a:rPr lang="en-GB" dirty="0"/>
            </a:br>
            <a:r>
              <a:rPr lang="en-GB" b="0" i="0" dirty="0">
                <a:solidFill>
                  <a:srgbClr val="000000"/>
                </a:solidFill>
                <a:effectLst/>
                <a:latin typeface="Roboto Condensed" panose="02000000000000000000" pitchFamily="2" charset="0"/>
              </a:rPr>
              <a:t>Since launching with a single site in 2013, Swim Safe has grown to include more than 30 sites across England, Scotland, Wales, Northern Ireland, the Channel Islands and the Isle of Man. </a:t>
            </a:r>
            <a:br>
              <a:rPr lang="en-GB" dirty="0"/>
            </a:br>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24</a:t>
            </a:fld>
            <a:endParaRPr lang="en-GB"/>
          </a:p>
        </p:txBody>
      </p:sp>
    </p:spTree>
    <p:extLst>
      <p:ext uri="{BB962C8B-B14F-4D97-AF65-F5344CB8AC3E}">
        <p14:creationId xmlns:p14="http://schemas.microsoft.com/office/powerpoint/2010/main" val="1279460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Developing a message / share blank version / </a:t>
            </a:r>
          </a:p>
        </p:txBody>
      </p:sp>
      <p:sp>
        <p:nvSpPr>
          <p:cNvPr id="4" name="Slide Number Placeholder 3"/>
          <p:cNvSpPr>
            <a:spLocks noGrp="1"/>
          </p:cNvSpPr>
          <p:nvPr>
            <p:ph type="sldNum" sz="quarter" idx="5"/>
          </p:nvPr>
        </p:nvSpPr>
        <p:spPr/>
        <p:txBody>
          <a:bodyPr/>
          <a:lstStyle/>
          <a:p>
            <a:fld id="{1F2F3E3E-7B06-4E80-9B92-5F69D7E61EB9}" type="slidenum">
              <a:rPr lang="en-GB" smtClean="0"/>
              <a:t>25</a:t>
            </a:fld>
            <a:endParaRPr lang="en-GB"/>
          </a:p>
        </p:txBody>
      </p:sp>
    </p:spTree>
    <p:extLst>
      <p:ext uri="{BB962C8B-B14F-4D97-AF65-F5344CB8AC3E}">
        <p14:creationId xmlns:p14="http://schemas.microsoft.com/office/powerpoint/2010/main" val="1642527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26</a:t>
            </a:fld>
            <a:endParaRPr lang="en-GB"/>
          </a:p>
        </p:txBody>
      </p:sp>
    </p:spTree>
    <p:extLst>
      <p:ext uri="{BB962C8B-B14F-4D97-AF65-F5344CB8AC3E}">
        <p14:creationId xmlns:p14="http://schemas.microsoft.com/office/powerpoint/2010/main" val="545221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27</a:t>
            </a:fld>
            <a:endParaRPr lang="en-GB"/>
          </a:p>
        </p:txBody>
      </p:sp>
    </p:spTree>
    <p:extLst>
      <p:ext uri="{BB962C8B-B14F-4D97-AF65-F5344CB8AC3E}">
        <p14:creationId xmlns:p14="http://schemas.microsoft.com/office/powerpoint/2010/main" val="397304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GB" dirty="0"/>
              <a:t>Purpose - The framework document provides a set of consistent core messages for practitioner’s and organisations that wish to plan, develop, deliver and evaluate water safety education campaigns and interventions with their own look, feel or branding for an identified audience. </a:t>
            </a:r>
          </a:p>
          <a:p>
            <a:pPr>
              <a:lnSpc>
                <a:spcPct val="115000"/>
              </a:lnSpc>
              <a:spcAft>
                <a:spcPts val="1000"/>
              </a:spcAft>
            </a:pPr>
            <a:endParaRPr lang="en-GB" sz="1200" b="1"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GB" sz="1200" b="1"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4</a:t>
            </a:fld>
            <a:endParaRPr lang="en-GB"/>
          </a:p>
        </p:txBody>
      </p:sp>
    </p:spTree>
    <p:extLst>
      <p:ext uri="{BB962C8B-B14F-4D97-AF65-F5344CB8AC3E}">
        <p14:creationId xmlns:p14="http://schemas.microsoft.com/office/powerpoint/2010/main" val="163147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NCMD (2023) Report: Deaths of children and young people due to traumatic incidents.</a:t>
            </a:r>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5</a:t>
            </a:fld>
            <a:endParaRPr lang="en-GB"/>
          </a:p>
        </p:txBody>
      </p:sp>
    </p:spTree>
    <p:extLst>
      <p:ext uri="{BB962C8B-B14F-4D97-AF65-F5344CB8AC3E}">
        <p14:creationId xmlns:p14="http://schemas.microsoft.com/office/powerpoint/2010/main" val="2096964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GB" sz="4000" dirty="0"/>
              <a:t>It is now widely recognised that water competence is a key factor in an individual's safety and enjoyment around water.</a:t>
            </a:r>
          </a:p>
          <a:p>
            <a:pPr marL="0" indent="0" fontAlgn="base">
              <a:buNone/>
            </a:pPr>
            <a:r>
              <a:rPr lang="en-GB" sz="4000" dirty="0"/>
              <a:t>In 2007 the International Life Saving Federation (ILSF), released a position statement regarding ‘Swimming and Water Safety Education’ which highlighted the importance of the inclusion of water safety knowledge. </a:t>
            </a:r>
          </a:p>
          <a:p>
            <a:pPr marL="0" indent="0" fontAlgn="base">
              <a:buNone/>
            </a:pPr>
            <a:endParaRPr lang="en-GB" sz="4000" dirty="0"/>
          </a:p>
          <a:p>
            <a:pPr marL="0" indent="0" fontAlgn="base">
              <a:buNone/>
            </a:pPr>
            <a:r>
              <a:rPr lang="en-GB" sz="4000" dirty="0"/>
              <a:t>Subsequent international research (Stallman, Moran, Quan, &amp; </a:t>
            </a:r>
            <a:r>
              <a:rPr lang="en-GB" sz="4000" dirty="0" err="1"/>
              <a:t>Langendorfer</a:t>
            </a:r>
            <a:r>
              <a:rPr lang="en-GB" sz="4000" dirty="0"/>
              <a:t>, 2017) provided evidence of 15 water competencies. These take in to account both physical competencies (traditional swimming skills) that enable a person to survive and thrive in water based environments and matches them with equally important cognitive competencies such as attitudes and awareness, risk management and  knowledge of local hazards.</a:t>
            </a:r>
          </a:p>
          <a:p>
            <a:endParaRPr lang="en-GB" sz="4000" dirty="0"/>
          </a:p>
          <a:p>
            <a:pPr marL="0" indent="0">
              <a:buNone/>
            </a:pPr>
            <a:r>
              <a:rPr lang="en-GB" sz="4000" dirty="0"/>
              <a:t>The large format version of this document available in the index draws a direct link between the physical and cognitive competencies that together make a person water competent</a:t>
            </a:r>
          </a:p>
          <a:p>
            <a:pPr marL="0" indent="0">
              <a:buNone/>
            </a:pPr>
            <a:endParaRPr lang="en-GB" sz="4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International Life Saving Federation (ILSF), (2007). </a:t>
            </a:r>
            <a:r>
              <a:rPr lang="en-GB" sz="1800" i="1" dirty="0">
                <a:effectLst/>
                <a:latin typeface="Arial" panose="020B0604020202020204" pitchFamily="34" charset="0"/>
                <a:ea typeface="Calibri" panose="020F0502020204030204" pitchFamily="34" charset="0"/>
                <a:cs typeface="Times New Roman" panose="02020603050405020304" pitchFamily="18" charset="0"/>
              </a:rPr>
              <a:t>Swimming and Water Safety Education:</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Stallman, Robert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Keig</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Moran, Kevin Dr; Quan, Linda; and </a:t>
            </a: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Langendorfer</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Stephen (2017) "From Swimming Skill to Water Competence: Towards a More Inclusive Drowning Prevention Future," </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International Journal of Aquatic Research and Education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Vol. 10</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6</a:t>
            </a:fld>
            <a:endParaRPr lang="en-GB"/>
          </a:p>
        </p:txBody>
      </p:sp>
    </p:spTree>
    <p:extLst>
      <p:ext uri="{BB962C8B-B14F-4D97-AF65-F5344CB8AC3E}">
        <p14:creationId xmlns:p14="http://schemas.microsoft.com/office/powerpoint/2010/main" val="3703544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In 2017 the Royal National Lifeboat Institution c</a:t>
            </a:r>
            <a:r>
              <a:rPr lang="en-GB" sz="1200" dirty="0"/>
              <a:t>ommissioned </a:t>
            </a:r>
            <a:r>
              <a:rPr lang="en-GB" sz="1200" dirty="0">
                <a:effectLst/>
              </a:rPr>
              <a:t>Sherbert, a specialist research agency working with children, teachers and families to explore and address serious childhood issues.</a:t>
            </a:r>
          </a:p>
          <a:p>
            <a:pPr marL="0" indent="0">
              <a:buNone/>
            </a:pPr>
            <a:endParaRPr lang="en-GB" sz="1200" dirty="0"/>
          </a:p>
          <a:p>
            <a:pPr marL="0" indent="0">
              <a:buNone/>
            </a:pPr>
            <a:r>
              <a:rPr lang="en-GB" sz="1200" dirty="0"/>
              <a:t>Following a series of focus groups with teachers, parents and young people, together with r</a:t>
            </a:r>
            <a:r>
              <a:rPr lang="en-GB" sz="1200" b="0" i="0" u="none" strike="noStrike" baseline="0" dirty="0"/>
              <a:t>esearch into current</a:t>
            </a:r>
            <a:r>
              <a:rPr lang="en-GB" sz="1200" dirty="0"/>
              <a:t> </a:t>
            </a:r>
            <a:r>
              <a:rPr lang="en-GB" sz="1200" b="0" i="0" u="none" strike="noStrike" baseline="0" dirty="0"/>
              <a:t>campaigns and curricula developed for young people, </a:t>
            </a:r>
            <a:r>
              <a:rPr lang="en-GB" sz="1200" dirty="0"/>
              <a:t>we learnt that </a:t>
            </a:r>
            <a:r>
              <a:rPr lang="en-GB" sz="1200" b="0" i="0" u="none" strike="noStrike" baseline="0" dirty="0"/>
              <a:t>messaging works particularly well when;</a:t>
            </a:r>
          </a:p>
          <a:p>
            <a:pPr marL="0" indent="0">
              <a:buNone/>
            </a:pPr>
            <a:endParaRPr lang="en-GB" sz="1200" b="0" i="0" u="none" strike="noStrike" baseline="0" dirty="0"/>
          </a:p>
          <a:p>
            <a:r>
              <a:rPr lang="en-GB" sz="1200" b="0" i="0" u="none" strike="noStrike" baseline="0" dirty="0"/>
              <a:t>The messages are </a:t>
            </a:r>
            <a:r>
              <a:rPr lang="en-GB" sz="1200" b="1" i="0" u="none" strike="noStrike" baseline="0" dirty="0"/>
              <a:t>clear and simple </a:t>
            </a:r>
            <a:r>
              <a:rPr lang="en-GB" sz="1200" b="0" i="0" u="none" strike="noStrike" baseline="0" dirty="0"/>
              <a:t>– there’s no space for ambiguity or misinterpretation </a:t>
            </a:r>
          </a:p>
          <a:p>
            <a:r>
              <a:rPr lang="en-GB" sz="1200" b="0" i="0" u="none" strike="noStrike" baseline="0" dirty="0"/>
              <a:t>They show </a:t>
            </a:r>
            <a:r>
              <a:rPr lang="en-GB" sz="1200" b="1" i="0" u="none" strike="noStrike" baseline="0" dirty="0"/>
              <a:t>relatable </a:t>
            </a:r>
            <a:r>
              <a:rPr lang="en-GB" sz="1200" b="0" i="0" u="none" strike="noStrike" baseline="0" dirty="0"/>
              <a:t>situations – reflecting the fun young people have in the water with family and friends </a:t>
            </a:r>
          </a:p>
          <a:p>
            <a:r>
              <a:rPr lang="en-GB" sz="1200" b="0" i="0" u="none" strike="noStrike" baseline="0" dirty="0"/>
              <a:t>They make children and teens </a:t>
            </a:r>
            <a:r>
              <a:rPr lang="en-GB" sz="1200" b="1" i="0" u="none" strike="noStrike" baseline="0" dirty="0"/>
              <a:t>aware of the dangers </a:t>
            </a:r>
            <a:r>
              <a:rPr lang="en-GB" sz="1200" b="0" i="0" u="none" strike="noStrike" baseline="0" dirty="0"/>
              <a:t>without being totally afraid </a:t>
            </a:r>
          </a:p>
          <a:p>
            <a:r>
              <a:rPr lang="en-GB" sz="1200" b="0" i="0" u="none" strike="noStrike" baseline="0" dirty="0"/>
              <a:t>They tell them things in the </a:t>
            </a:r>
            <a:r>
              <a:rPr lang="en-GB" sz="1200" b="1" i="0" u="none" strike="noStrike" baseline="0" dirty="0"/>
              <a:t>right tone </a:t>
            </a:r>
            <a:r>
              <a:rPr lang="en-GB" sz="1200" b="0" i="0" u="none" strike="noStrike" baseline="0" dirty="0"/>
              <a:t>so that the message gets taken on board </a:t>
            </a:r>
          </a:p>
          <a:p>
            <a:r>
              <a:rPr lang="en-GB" sz="1200" b="0" i="0" u="none" strike="noStrike" baseline="0" dirty="0"/>
              <a:t>They put </a:t>
            </a:r>
            <a:r>
              <a:rPr lang="en-GB" sz="1200" b="1" i="0" u="none" strike="noStrike" baseline="0" dirty="0"/>
              <a:t>information in new and interesting ways</a:t>
            </a:r>
            <a:r>
              <a:rPr lang="en-GB" sz="1200" b="0" i="0" u="none" strike="noStrike" baseline="0" dirty="0"/>
              <a:t>, so that young people can interact with it </a:t>
            </a:r>
          </a:p>
          <a:p>
            <a:pPr marL="0" indent="0">
              <a:buNone/>
            </a:pPr>
            <a:endParaRPr lang="en-GB" sz="1200" b="0" i="0" u="none" strike="noStrike" baseline="0" dirty="0">
              <a:latin typeface="Candara" panose="020E0502030303020204" pitchFamily="34" charset="0"/>
            </a:endParaRPr>
          </a:p>
          <a:p>
            <a:pPr marL="0" indent="0">
              <a:buNone/>
            </a:pPr>
            <a:endParaRPr lang="en-GB" sz="1200" b="0" i="0" u="none" strike="noStrike" baseline="0" dirty="0">
              <a:latin typeface="Candara" panose="020E0502030303020204" pitchFamily="34" charset="0"/>
            </a:endParaRPr>
          </a:p>
          <a:p>
            <a:pPr marL="0" indent="0">
              <a:buNone/>
            </a:pPr>
            <a:r>
              <a:rPr lang="en-GB" sz="1200" b="0" i="0" u="none" strike="noStrike" baseline="0" dirty="0">
                <a:latin typeface="Candara" panose="020E0502030303020204" pitchFamily="34" charset="0"/>
              </a:rPr>
              <a:t>We also learnt that </a:t>
            </a:r>
            <a:r>
              <a:rPr lang="en-GB" sz="1200" b="1" i="0" u="none" strike="noStrike" baseline="0" dirty="0">
                <a:latin typeface="Candara" panose="020E0502030303020204" pitchFamily="34" charset="0"/>
              </a:rPr>
              <a:t>some of the messages </a:t>
            </a:r>
            <a:r>
              <a:rPr lang="en-GB" sz="1200" b="1" dirty="0">
                <a:latin typeface="Candara" panose="020E0502030303020204" pitchFamily="34" charset="0"/>
              </a:rPr>
              <a:t>were</a:t>
            </a:r>
            <a:r>
              <a:rPr lang="en-GB" sz="1200" b="1" i="0" u="none" strike="noStrike" baseline="0" dirty="0">
                <a:latin typeface="Candara" panose="020E0502030303020204" pitchFamily="34" charset="0"/>
              </a:rPr>
              <a:t> struggling to cut through </a:t>
            </a:r>
            <a:r>
              <a:rPr lang="en-GB" sz="1200" b="0" i="0" u="none" strike="noStrike" baseline="0" dirty="0">
                <a:latin typeface="Candara" panose="020E0502030303020204" pitchFamily="34" charset="0"/>
              </a:rPr>
              <a:t>and resonate with </a:t>
            </a:r>
            <a:r>
              <a:rPr lang="en-GB" sz="1200" dirty="0">
                <a:latin typeface="Candara" panose="020E0502030303020204" pitchFamily="34" charset="0"/>
              </a:rPr>
              <a:t>young people.</a:t>
            </a:r>
            <a:r>
              <a:rPr lang="en-GB" sz="1200" b="0" i="0" u="none" strike="noStrike" baseline="0" dirty="0">
                <a:latin typeface="Candara" panose="020E0502030303020204" pitchFamily="34" charset="0"/>
              </a:rPr>
              <a:t> </a:t>
            </a:r>
          </a:p>
          <a:p>
            <a:pPr marL="0" indent="0">
              <a:buNone/>
            </a:pPr>
            <a:endParaRPr lang="en-GB" sz="1200" b="0" i="0" u="none" strike="noStrike" baseline="0" dirty="0">
              <a:latin typeface="Candara" panose="020E0502030303020204" pitchFamily="34" charset="0"/>
            </a:endParaRPr>
          </a:p>
          <a:p>
            <a:pPr marL="0" indent="0">
              <a:buNone/>
            </a:pPr>
            <a:r>
              <a:rPr lang="en-GB" sz="1200" b="0" i="0" u="none" strike="noStrike" baseline="0" dirty="0">
                <a:latin typeface="Candara" panose="020E0502030303020204" pitchFamily="34" charset="0"/>
              </a:rPr>
              <a:t>More specifically: </a:t>
            </a:r>
          </a:p>
          <a:p>
            <a:pPr marL="0" indent="0">
              <a:buNone/>
            </a:pPr>
            <a:endParaRPr lang="en-GB" sz="1200" b="0" i="0" u="none" strike="noStrike" baseline="0" dirty="0">
              <a:latin typeface="Candara" panose="020E0502030303020204" pitchFamily="34" charset="0"/>
            </a:endParaRPr>
          </a:p>
          <a:p>
            <a:r>
              <a:rPr lang="en-GB" sz="1200" b="0" i="0" u="none" strike="noStrike" baseline="0" dirty="0">
                <a:latin typeface="Candara" panose="020E0502030303020204" pitchFamily="34" charset="0"/>
              </a:rPr>
              <a:t>When the </a:t>
            </a:r>
            <a:r>
              <a:rPr lang="en-GB" sz="1200" b="1" i="0" u="none" strike="noStrike" baseline="0" dirty="0">
                <a:latin typeface="Candara" panose="020E0502030303020204" pitchFamily="34" charset="0"/>
              </a:rPr>
              <a:t>words and sentences don’t make sense to them </a:t>
            </a:r>
            <a:r>
              <a:rPr lang="en-GB" sz="1200" b="0" i="0" u="none" strike="noStrike" baseline="0" dirty="0">
                <a:latin typeface="Candara" panose="020E0502030303020204" pitchFamily="34" charset="0"/>
              </a:rPr>
              <a:t>so they are unable to relate to the main message and it feels out of context from what they know and understand. This usually occurs through ‘clever’ phrasing or using technical language. If messages aren’t straight forward or require too much effort to interpret them they are likely to be missed or critiqued so the meaning can be lost.</a:t>
            </a:r>
          </a:p>
          <a:p>
            <a:r>
              <a:rPr lang="en-GB" sz="1200" b="0" i="0" u="none" strike="noStrike" baseline="0" dirty="0">
                <a:latin typeface="Candara" panose="020E0502030303020204" pitchFamily="34" charset="0"/>
              </a:rPr>
              <a:t>When the </a:t>
            </a:r>
            <a:r>
              <a:rPr lang="en-GB" sz="1200" b="1" i="0" u="none" strike="noStrike" baseline="0" dirty="0">
                <a:latin typeface="Candara" panose="020E0502030303020204" pitchFamily="34" charset="0"/>
              </a:rPr>
              <a:t>tone for the message jars </a:t>
            </a:r>
            <a:r>
              <a:rPr lang="en-GB" sz="1200" b="0" i="0" u="none" strike="noStrike" baseline="0" dirty="0">
                <a:latin typeface="Candara" panose="020E0502030303020204" pitchFamily="34" charset="0"/>
              </a:rPr>
              <a:t>with the subject matter and messaging.</a:t>
            </a:r>
          </a:p>
          <a:p>
            <a:r>
              <a:rPr lang="en-GB" sz="1200" b="0" i="0" u="none" strike="noStrike" baseline="0" dirty="0">
                <a:latin typeface="Candara" panose="020E0502030303020204" pitchFamily="34" charset="0"/>
              </a:rPr>
              <a:t>When </a:t>
            </a:r>
            <a:r>
              <a:rPr lang="en-GB" sz="1200" b="1" i="0" u="none" strike="noStrike" baseline="0" dirty="0">
                <a:latin typeface="Candara" panose="020E0502030303020204" pitchFamily="34" charset="0"/>
              </a:rPr>
              <a:t>the call to action isn’t clear </a:t>
            </a:r>
            <a:r>
              <a:rPr lang="en-GB" sz="1200" b="0" i="0" u="none" strike="noStrike" baseline="0" dirty="0">
                <a:latin typeface="Candara" panose="020E0502030303020204" pitchFamily="34" charset="0"/>
              </a:rPr>
              <a:t>and leaves them feel unsure about what to do.</a:t>
            </a:r>
          </a:p>
          <a:p>
            <a:endParaRPr lang="en-GB" dirty="0"/>
          </a:p>
          <a:p>
            <a:endParaRPr lang="en-GB" dirty="0"/>
          </a:p>
          <a:p>
            <a:endParaRPr lang="en-GB" dirty="0"/>
          </a:p>
          <a:p>
            <a:r>
              <a:rPr lang="en-GB" dirty="0"/>
              <a:t>Sherbert Research - https://www.sherbertresearch.com/</a:t>
            </a:r>
          </a:p>
          <a:p>
            <a:endParaRPr lang="en-GB" dirty="0"/>
          </a:p>
          <a:p>
            <a:pPr algn="l"/>
            <a:r>
              <a:rPr lang="en-GB" b="0" i="1" dirty="0">
                <a:effectLst/>
                <a:latin typeface="vag-rundschrift-d"/>
              </a:rPr>
              <a:t>Fresh, Fun &amp; Kid-focused</a:t>
            </a:r>
          </a:p>
          <a:p>
            <a:pPr algn="l"/>
            <a:endParaRPr lang="en-GB" b="0" i="1" dirty="0">
              <a:effectLst/>
              <a:latin typeface="proxima-nova"/>
            </a:endParaRPr>
          </a:p>
          <a:p>
            <a:pPr algn="l"/>
            <a:r>
              <a:rPr lang="en-GB" b="0" i="1" dirty="0">
                <a:effectLst/>
                <a:latin typeface="proxima-nova"/>
              </a:rPr>
              <a:t>In 2003, Nicki set-up Sherbert to bring a new kind of agency to the world of research and a brand that reflects the audience we love to explore and spend time with. And an equally passionate team joined along the way! Young people are at the heart of everything we do. We champion their views and opinions and are committed to making the world a safer, more exciting place for them to live. They love to talk and we definitely love to listen!</a:t>
            </a:r>
          </a:p>
          <a:p>
            <a:pPr algn="l"/>
            <a:endParaRPr lang="en-GB" b="0" i="1" dirty="0">
              <a:effectLst/>
              <a:latin typeface="proxima-nova"/>
            </a:endParaRPr>
          </a:p>
          <a:p>
            <a:pPr algn="l"/>
            <a:r>
              <a:rPr lang="en-GB" b="0" i="1" dirty="0">
                <a:effectLst/>
                <a:latin typeface="vag-rundschrift-d"/>
              </a:rPr>
              <a:t>‘Childhood’ experts</a:t>
            </a:r>
          </a:p>
          <a:p>
            <a:pPr algn="l"/>
            <a:r>
              <a:rPr lang="en-GB" b="0" i="1" dirty="0">
                <a:effectLst/>
                <a:latin typeface="proxima-nova"/>
              </a:rPr>
              <a:t>Pre-schoolers, kids, tweens, teens, parents, teachers and families now all form part of our research world and we embrace the variety of playing on the floor with 4-year-olds one day, hanging out with teenagers in the bedroom the next, just as much as exploring serious childhood issues with parents and professionals.</a:t>
            </a:r>
          </a:p>
          <a:p>
            <a:pPr algn="l"/>
            <a:r>
              <a:rPr lang="en-GB" b="0" i="1" dirty="0">
                <a:effectLst/>
                <a:latin typeface="vag-rundschrift-d"/>
              </a:rPr>
              <a:t>A trusted pair of hands</a:t>
            </a:r>
          </a:p>
          <a:p>
            <a:pPr algn="l"/>
            <a:endParaRPr lang="en-GB" b="0" i="1" dirty="0">
              <a:effectLst/>
              <a:latin typeface="vag-rundschrift-d"/>
            </a:endParaRPr>
          </a:p>
          <a:p>
            <a:pPr algn="l"/>
            <a:r>
              <a:rPr lang="en-GB" b="0" i="1" dirty="0">
                <a:effectLst/>
                <a:latin typeface="proxima-nova"/>
              </a:rPr>
              <a:t>We conduct our work with the highest standard of care and professionalism and our research paints a picture of children’s lives that brings clients closer to this amazing audience and their needs and motivations. Our industry experience and brilliant client portfolio demonstrates our commitment to delivering, engaging and inspiring outputs with confidence. </a:t>
            </a:r>
          </a:p>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7</a:t>
            </a:fld>
            <a:endParaRPr lang="en-GB"/>
          </a:p>
        </p:txBody>
      </p:sp>
    </p:spTree>
    <p:extLst>
      <p:ext uri="{BB962C8B-B14F-4D97-AF65-F5344CB8AC3E}">
        <p14:creationId xmlns:p14="http://schemas.microsoft.com/office/powerpoint/2010/main" val="1038900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The Water Safety Code was then developed </a:t>
            </a:r>
            <a:r>
              <a:rPr lang="en-GB" sz="1200" dirty="0">
                <a:effectLst/>
              </a:rPr>
              <a:t>in 2018 in collaboration with the RNLI, Swim England and the Royal Lifesaving Society UK,</a:t>
            </a:r>
            <a:r>
              <a:rPr lang="en-GB" sz="1200" dirty="0"/>
              <a:t> to reflect how people use the water and the associated key competencies, be adaptable to specific activities and age groups, and consider how young people best understand and retain information. </a:t>
            </a:r>
          </a:p>
          <a:p>
            <a:pPr marL="0" indent="0">
              <a:buNone/>
            </a:pPr>
            <a:r>
              <a:rPr lang="en-GB" sz="1200" dirty="0"/>
              <a:t>The Water Safety Code is </a:t>
            </a:r>
            <a:r>
              <a:rPr lang="en-GB" sz="1200" b="1" dirty="0"/>
              <a:t>the headline message. </a:t>
            </a:r>
            <a:r>
              <a:rPr lang="en-GB" sz="1200" dirty="0"/>
              <a:t>It can have activity, age and target audience expansion messages attached to it however the core messages should always be delivered in order to reinforce the message.</a:t>
            </a:r>
          </a:p>
          <a:p>
            <a:endParaRPr lang="en-GB" dirty="0"/>
          </a:p>
          <a:p>
            <a:r>
              <a:rPr lang="en-GB" dirty="0"/>
              <a:t>The impact of these messages have now been tested through the evaluation of the following programmes and campaigns;</a:t>
            </a:r>
          </a:p>
          <a:p>
            <a:endParaRPr lang="en-GB" dirty="0"/>
          </a:p>
          <a:p>
            <a:pPr marL="171450" indent="-171450">
              <a:buFontTx/>
              <a:buChar char="-"/>
            </a:pPr>
            <a:r>
              <a:rPr lang="en-GB" dirty="0"/>
              <a:t>Swim Safe – Immersive Intervention</a:t>
            </a:r>
          </a:p>
          <a:p>
            <a:pPr marL="171450" indent="-171450">
              <a:buFontTx/>
              <a:buChar char="-"/>
            </a:pPr>
            <a:r>
              <a:rPr lang="en-GB" dirty="0"/>
              <a:t>RLSS Drowning Prevention Week - Campaign</a:t>
            </a:r>
          </a:p>
          <a:p>
            <a:pPr marL="171450" indent="-171450">
              <a:buFontTx/>
              <a:buChar char="-"/>
            </a:pPr>
            <a:r>
              <a:rPr lang="en-GB" dirty="0"/>
              <a:t>RNLI Water Safety Workshops – Volunteer Delivery</a:t>
            </a:r>
          </a:p>
          <a:p>
            <a:pPr marL="171450" indent="-171450">
              <a:buFontTx/>
              <a:buChar char="-"/>
            </a:pPr>
            <a:endParaRPr lang="en-GB" dirty="0"/>
          </a:p>
          <a:p>
            <a:pPr indent="457200" algn="l"/>
            <a:r>
              <a:rPr lang="en-GB" sz="1800" b="0" i="0" u="none" strike="noStrike" dirty="0">
                <a:solidFill>
                  <a:srgbClr val="000000"/>
                </a:solidFill>
                <a:effectLst/>
                <a:latin typeface="Calibri" panose="020F0502020204030204" pitchFamily="34" charset="0"/>
              </a:rPr>
              <a:t>Credit - Drowning Prevention Auckland, Water Competencies </a:t>
            </a:r>
            <a:r>
              <a:rPr lang="en-GB" sz="1800" b="0" i="0" u="sng" strike="noStrike" dirty="0">
                <a:solidFill>
                  <a:srgbClr val="0000FF"/>
                </a:solidFill>
                <a:effectLst/>
                <a:latin typeface="Calibri" panose="020F0502020204030204" pitchFamily="34" charset="0"/>
                <a:hlinkClick r:id="rId3"/>
              </a:rPr>
              <a:t>www.dpanz.org.nz</a:t>
            </a:r>
            <a:endParaRPr lang="en-GB" sz="1800" b="0" i="0" u="none" strike="noStrike" dirty="0">
              <a:solidFill>
                <a:srgbClr val="000000"/>
              </a:solidFill>
              <a:effectLst/>
              <a:latin typeface="Calibri" panose="020F0502020204030204" pitchFamily="34" charset="0"/>
            </a:endParaRPr>
          </a:p>
          <a:p>
            <a:pPr indent="457200" algn="l"/>
            <a:r>
              <a:rPr lang="en-GB" sz="1800" b="0" i="0" u="none" strike="noStrike" dirty="0">
                <a:solidFill>
                  <a:srgbClr val="000000"/>
                </a:solidFill>
                <a:effectLst/>
                <a:latin typeface="Calibri" panose="020F0502020204030204" pitchFamily="34" charset="0"/>
              </a:rPr>
              <a:t>With reference to the above - References Slide</a:t>
            </a:r>
          </a:p>
          <a:p>
            <a:pPr indent="457200" algn="l"/>
            <a:r>
              <a:rPr lang="en-GB" sz="1800" b="0" i="0" u="none" strike="noStrike" dirty="0">
                <a:solidFill>
                  <a:srgbClr val="000000"/>
                </a:solidFill>
                <a:effectLst/>
                <a:latin typeface="Calibri" panose="020F0502020204030204" pitchFamily="34" charset="0"/>
              </a:rPr>
              <a:t>Drowning Prevention Auckland, (2023) Water Competencies Research [Online] Available: </a:t>
            </a:r>
            <a:r>
              <a:rPr lang="en-GB" sz="1800" b="0" i="0" u="sng" strike="noStrike" dirty="0">
                <a:solidFill>
                  <a:srgbClr val="0000FF"/>
                </a:solidFill>
                <a:effectLst/>
                <a:latin typeface="Calibri" panose="020F0502020204030204" pitchFamily="34" charset="0"/>
                <a:hlinkClick r:id="rId4"/>
              </a:rPr>
              <a:t>Water Competencies | Drowning Prevention Auckland (dpanz.org.nz)</a:t>
            </a:r>
            <a:endParaRPr lang="en-GB" sz="1800" b="0" i="0" u="none" strike="noStrike" dirty="0">
              <a:solidFill>
                <a:srgbClr val="000000"/>
              </a:solidFill>
              <a:effectLst/>
              <a:latin typeface="Calibri" panose="020F0502020204030204" pitchFamily="34" charset="0"/>
            </a:endParaRPr>
          </a:p>
          <a:p>
            <a:pPr algn="l"/>
            <a:r>
              <a:rPr lang="en-GB" sz="1800" b="0" i="0" u="none" strike="noStrike">
                <a:solidFill>
                  <a:srgbClr val="000000"/>
                </a:solidFill>
                <a:effectLst/>
                <a:latin typeface="Calibri" panose="020F0502020204030204" pitchFamily="34" charset="0"/>
              </a:rPr>
              <a:t> </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8</a:t>
            </a:fld>
            <a:endParaRPr lang="en-GB"/>
          </a:p>
        </p:txBody>
      </p:sp>
    </p:spTree>
    <p:extLst>
      <p:ext uri="{BB962C8B-B14F-4D97-AF65-F5344CB8AC3E}">
        <p14:creationId xmlns:p14="http://schemas.microsoft.com/office/powerpoint/2010/main" val="1395404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Framework comprises a document detailing headline messages, expansion messages and a range of learning outcomes that are age appropriate to support the development of materials such as the two posters you can see. The first has been developed for a 3-11 year old (+ parent) audience featuring simple, top line messaging with some further detail. The second has been developed for an 11-16 year old audience and provides additional detail and a more adult use of language (</a:t>
            </a:r>
            <a:r>
              <a:rPr lang="en-GB" dirty="0" err="1"/>
              <a:t>ie</a:t>
            </a:r>
            <a:r>
              <a:rPr lang="en-GB" dirty="0"/>
              <a:t> know the dangers). </a:t>
            </a:r>
          </a:p>
          <a:p>
            <a:endParaRPr lang="en-GB" dirty="0"/>
          </a:p>
          <a:p>
            <a:r>
              <a:rPr lang="en-GB" dirty="0"/>
              <a:t>We’ll now look at one example of the Stay Together headline message, delivered at 4 different age stages and associated outcomes. </a:t>
            </a:r>
          </a:p>
          <a:p>
            <a:endParaRPr lang="en-GB" dirty="0"/>
          </a:p>
          <a:p>
            <a:r>
              <a:rPr lang="en-GB" dirty="0"/>
              <a:t>Each outcomes is child centred, using language like “I know and I will” to outline by the end of a session or activity what the expected learning will be in language that is appropriate. Practitioners can differentiate and provide challenge by choosing to use outcomes at different stages along with suggested activities and delivery styles.</a:t>
            </a:r>
          </a:p>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9</a:t>
            </a:fld>
            <a:endParaRPr lang="en-GB"/>
          </a:p>
        </p:txBody>
      </p:sp>
    </p:spTree>
    <p:extLst>
      <p:ext uri="{BB962C8B-B14F-4D97-AF65-F5344CB8AC3E}">
        <p14:creationId xmlns:p14="http://schemas.microsoft.com/office/powerpoint/2010/main" val="2272462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Feedback from teachers -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Teachers liked the repetition of skills in the early years, feeling this was essential for young children’s learning. </a:t>
            </a:r>
          </a:p>
          <a:p>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br>
            <a:r>
              <a:rPr kumimoji="0" lang="en-GB" sz="1200" b="1" i="1"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“The outline of skills looks good. I think it covers all the aspects the early level would need. Repetition in the early years is important as skills they learn in about one aspect are important to help them in different life experiences. If they are repeating skills they already know they are reinforcing their learning.” </a:t>
            </a: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j-ea"/>
                <a:cs typeface="+mj-cs"/>
              </a:rPr>
              <a:t>Primary teacher </a:t>
            </a:r>
            <a:endParaRPr lang="en-GB" dirty="0"/>
          </a:p>
          <a:p>
            <a:endParaRPr lang="en-GB" dirty="0"/>
          </a:p>
        </p:txBody>
      </p:sp>
      <p:sp>
        <p:nvSpPr>
          <p:cNvPr id="4" name="Slide Number Placeholder 3"/>
          <p:cNvSpPr>
            <a:spLocks noGrp="1"/>
          </p:cNvSpPr>
          <p:nvPr>
            <p:ph type="sldNum" sz="quarter" idx="5"/>
          </p:nvPr>
        </p:nvSpPr>
        <p:spPr/>
        <p:txBody>
          <a:bodyPr/>
          <a:lstStyle/>
          <a:p>
            <a:fld id="{1F2F3E3E-7B06-4E80-9B92-5F69D7E61EB9}" type="slidenum">
              <a:rPr lang="en-GB" smtClean="0"/>
              <a:t>10</a:t>
            </a:fld>
            <a:endParaRPr lang="en-GB"/>
          </a:p>
        </p:txBody>
      </p:sp>
    </p:spTree>
    <p:extLst>
      <p:ext uri="{BB962C8B-B14F-4D97-AF65-F5344CB8AC3E}">
        <p14:creationId xmlns:p14="http://schemas.microsoft.com/office/powerpoint/2010/main" val="3039175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2FAEBE-0D3D-4CBF-A30B-DCA2BA7087B6}"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ADCDC-4D35-4572-A108-9EFC364BD202}" type="slidenum">
              <a:rPr lang="en-GB" smtClean="0"/>
              <a:t>‹#›</a:t>
            </a:fld>
            <a:endParaRPr lang="en-GB"/>
          </a:p>
        </p:txBody>
      </p:sp>
    </p:spTree>
    <p:extLst>
      <p:ext uri="{BB962C8B-B14F-4D97-AF65-F5344CB8AC3E}">
        <p14:creationId xmlns:p14="http://schemas.microsoft.com/office/powerpoint/2010/main" val="3293084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FAEBE-0D3D-4CBF-A30B-DCA2BA7087B6}"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ADCDC-4D35-4572-A108-9EFC364BD202}" type="slidenum">
              <a:rPr lang="en-GB" smtClean="0"/>
              <a:t>‹#›</a:t>
            </a:fld>
            <a:endParaRPr lang="en-GB"/>
          </a:p>
        </p:txBody>
      </p:sp>
    </p:spTree>
    <p:extLst>
      <p:ext uri="{BB962C8B-B14F-4D97-AF65-F5344CB8AC3E}">
        <p14:creationId xmlns:p14="http://schemas.microsoft.com/office/powerpoint/2010/main" val="306211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FAEBE-0D3D-4CBF-A30B-DCA2BA7087B6}"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ADCDC-4D35-4572-A108-9EFC364BD202}" type="slidenum">
              <a:rPr lang="en-GB" smtClean="0"/>
              <a:t>‹#›</a:t>
            </a:fld>
            <a:endParaRPr lang="en-GB"/>
          </a:p>
        </p:txBody>
      </p:sp>
    </p:spTree>
    <p:extLst>
      <p:ext uri="{BB962C8B-B14F-4D97-AF65-F5344CB8AC3E}">
        <p14:creationId xmlns:p14="http://schemas.microsoft.com/office/powerpoint/2010/main" val="1324752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FAEBE-0D3D-4CBF-A30B-DCA2BA7087B6}"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ADCDC-4D35-4572-A108-9EFC364BD202}" type="slidenum">
              <a:rPr lang="en-GB" smtClean="0"/>
              <a:t>‹#›</a:t>
            </a:fld>
            <a:endParaRPr lang="en-GB"/>
          </a:p>
        </p:txBody>
      </p:sp>
    </p:spTree>
    <p:extLst>
      <p:ext uri="{BB962C8B-B14F-4D97-AF65-F5344CB8AC3E}">
        <p14:creationId xmlns:p14="http://schemas.microsoft.com/office/powerpoint/2010/main" val="936308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AEBE-0D3D-4CBF-A30B-DCA2BA7087B6}"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ADCDC-4D35-4572-A108-9EFC364BD202}" type="slidenum">
              <a:rPr lang="en-GB" smtClean="0"/>
              <a:t>‹#›</a:t>
            </a:fld>
            <a:endParaRPr lang="en-GB"/>
          </a:p>
        </p:txBody>
      </p:sp>
    </p:spTree>
    <p:extLst>
      <p:ext uri="{BB962C8B-B14F-4D97-AF65-F5344CB8AC3E}">
        <p14:creationId xmlns:p14="http://schemas.microsoft.com/office/powerpoint/2010/main" val="1270002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2FAEBE-0D3D-4CBF-A30B-DCA2BA7087B6}"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ADCDC-4D35-4572-A108-9EFC364BD202}" type="slidenum">
              <a:rPr lang="en-GB" smtClean="0"/>
              <a:t>‹#›</a:t>
            </a:fld>
            <a:endParaRPr lang="en-GB"/>
          </a:p>
        </p:txBody>
      </p:sp>
    </p:spTree>
    <p:extLst>
      <p:ext uri="{BB962C8B-B14F-4D97-AF65-F5344CB8AC3E}">
        <p14:creationId xmlns:p14="http://schemas.microsoft.com/office/powerpoint/2010/main" val="340154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2FAEBE-0D3D-4CBF-A30B-DCA2BA7087B6}" type="datetimeFigureOut">
              <a:rPr lang="en-GB" smtClean="0"/>
              <a:t>19/03/2024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AADCDC-4D35-4572-A108-9EFC364BD202}" type="slidenum">
              <a:rPr lang="en-GB" smtClean="0"/>
              <a:t>‹#›</a:t>
            </a:fld>
            <a:endParaRPr lang="en-GB"/>
          </a:p>
        </p:txBody>
      </p:sp>
    </p:spTree>
    <p:extLst>
      <p:ext uri="{BB962C8B-B14F-4D97-AF65-F5344CB8AC3E}">
        <p14:creationId xmlns:p14="http://schemas.microsoft.com/office/powerpoint/2010/main" val="61305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2FAEBE-0D3D-4CBF-A30B-DCA2BA7087B6}" type="datetimeFigureOut">
              <a:rPr lang="en-GB" smtClean="0"/>
              <a:t>19/03/2024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AADCDC-4D35-4572-A108-9EFC364BD202}" type="slidenum">
              <a:rPr lang="en-GB" smtClean="0"/>
              <a:t>‹#›</a:t>
            </a:fld>
            <a:endParaRPr lang="en-GB"/>
          </a:p>
        </p:txBody>
      </p:sp>
    </p:spTree>
    <p:extLst>
      <p:ext uri="{BB962C8B-B14F-4D97-AF65-F5344CB8AC3E}">
        <p14:creationId xmlns:p14="http://schemas.microsoft.com/office/powerpoint/2010/main" val="3120411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AEBE-0D3D-4CBF-A30B-DCA2BA7087B6}" type="datetimeFigureOut">
              <a:rPr lang="en-GB" smtClean="0"/>
              <a:t>19/03/2024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AADCDC-4D35-4572-A108-9EFC364BD202}" type="slidenum">
              <a:rPr lang="en-GB" smtClean="0"/>
              <a:t>‹#›</a:t>
            </a:fld>
            <a:endParaRPr lang="en-GB"/>
          </a:p>
        </p:txBody>
      </p:sp>
    </p:spTree>
    <p:extLst>
      <p:ext uri="{BB962C8B-B14F-4D97-AF65-F5344CB8AC3E}">
        <p14:creationId xmlns:p14="http://schemas.microsoft.com/office/powerpoint/2010/main" val="2387535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AEBE-0D3D-4CBF-A30B-DCA2BA7087B6}"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ADCDC-4D35-4572-A108-9EFC364BD202}" type="slidenum">
              <a:rPr lang="en-GB" smtClean="0"/>
              <a:t>‹#›</a:t>
            </a:fld>
            <a:endParaRPr lang="en-GB"/>
          </a:p>
        </p:txBody>
      </p:sp>
    </p:spTree>
    <p:extLst>
      <p:ext uri="{BB962C8B-B14F-4D97-AF65-F5344CB8AC3E}">
        <p14:creationId xmlns:p14="http://schemas.microsoft.com/office/powerpoint/2010/main" val="1638779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AEBE-0D3D-4CBF-A30B-DCA2BA7087B6}"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ADCDC-4D35-4572-A108-9EFC364BD202}" type="slidenum">
              <a:rPr lang="en-GB" smtClean="0"/>
              <a:t>‹#›</a:t>
            </a:fld>
            <a:endParaRPr lang="en-GB"/>
          </a:p>
        </p:txBody>
      </p:sp>
    </p:spTree>
    <p:extLst>
      <p:ext uri="{BB962C8B-B14F-4D97-AF65-F5344CB8AC3E}">
        <p14:creationId xmlns:p14="http://schemas.microsoft.com/office/powerpoint/2010/main" val="2066136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FAEBE-0D3D-4CBF-A30B-DCA2BA7087B6}" type="datetimeFigureOut">
              <a:rPr lang="en-GB" smtClean="0"/>
              <a:t>19/03/2024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ADCDC-4D35-4572-A108-9EFC364BD202}" type="slidenum">
              <a:rPr lang="en-GB" smtClean="0"/>
              <a:t>‹#›</a:t>
            </a:fld>
            <a:endParaRPr lang="en-GB"/>
          </a:p>
        </p:txBody>
      </p:sp>
    </p:spTree>
    <p:extLst>
      <p:ext uri="{BB962C8B-B14F-4D97-AF65-F5344CB8AC3E}">
        <p14:creationId xmlns:p14="http://schemas.microsoft.com/office/powerpoint/2010/main" val="15114860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4_FB472D8C.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3_BF17B0CB.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3C2ACED3.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15_A3201403.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03_883CD18E.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rnli.org/youth-education/education-resources/videos" TargetMode="External"/><Relationship Id="rId13" Type="http://schemas.openxmlformats.org/officeDocument/2006/relationships/hyperlink" Target="https://hmcoastguard.uk/safety-resources" TargetMode="External"/><Relationship Id="rId3" Type="http://schemas.microsoft.com/office/2018/10/relationships/comments" Target="../comments/modernComment_107_AD0ED703.xml"/><Relationship Id="rId7" Type="http://schemas.openxmlformats.org/officeDocument/2006/relationships/hyperlink" Target="https://www.swimming.org/schools/" TargetMode="External"/><Relationship Id="rId12" Type="http://schemas.openxmlformats.org/officeDocument/2006/relationships/hyperlink" Target="https://staywise.co.uk/teachers/resource?page=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rlss.org.uk/forms/i-am-looking-for-water-safety-education-resources-for-a-primary-school" TargetMode="External"/><Relationship Id="rId11" Type="http://schemas.openxmlformats.org/officeDocument/2006/relationships/hyperlink" Target="https://www.yorkshirewater.com/education/teachers/water-safety-events/" TargetMode="External"/><Relationship Id="rId5" Type="http://schemas.openxmlformats.org/officeDocument/2006/relationships/hyperlink" Target="https://www.rospa.com/leisure-water-safety/water/advice/signs" TargetMode="External"/><Relationship Id="rId10" Type="http://schemas.openxmlformats.org/officeDocument/2006/relationships/hyperlink" Target="https://canalrivertrust.org.uk/explorers" TargetMode="External"/><Relationship Id="rId4" Type="http://schemas.openxmlformats.org/officeDocument/2006/relationships/image" Target="../media/image26.png"/><Relationship Id="rId9" Type="http://schemas.openxmlformats.org/officeDocument/2006/relationships/hyperlink" Target="https://www.nationalwatersafety.org.uk/respectthewater"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rnli.org/support-us/volunteer/volunteer-zone/volunteer-news/2023/june/water-safety-education-in-schools-measuring-our-impact" TargetMode="External"/><Relationship Id="rId3" Type="http://schemas.microsoft.com/office/2018/10/relationships/comments" Target="../comments/modernComment_112_C4C5C327.xml"/><Relationship Id="rId7" Type="http://schemas.openxmlformats.org/officeDocument/2006/relationships/hyperlink" Target="https://www.ncmd.info/publications/report-child-accident-injur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nationalwatersafety.org.uk/strategy" TargetMode="External"/><Relationship Id="rId5" Type="http://schemas.openxmlformats.org/officeDocument/2006/relationships/hyperlink" Target="https://www.gov.uk/government/publications/national-curriculum-in-england-physicaleducation-programmes-of-study/national-curriculum-in-england-physical-education-programmes-of-study" TargetMode="Externa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6_87A9759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microsoft.com/office/2018/10/relationships/comments" Target="../comments/modernComment_120_40A52DF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microsoft.com/office/2018/10/relationships/comments" Target="../comments/modernComment_105_F2AF5A8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microsoft.com/office/2018/10/relationships/comments" Target="../comments/modernComment_102_85B32D7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4_379CA0AB.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B890F3-5702-2D72-6829-673B9D7550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7" cy="6865149"/>
          </a:xfrm>
          <a:prstGeom prst="rect">
            <a:avLst/>
          </a:prstGeom>
        </p:spPr>
      </p:pic>
    </p:spTree>
    <p:extLst>
      <p:ext uri="{BB962C8B-B14F-4D97-AF65-F5344CB8AC3E}">
        <p14:creationId xmlns:p14="http://schemas.microsoft.com/office/powerpoint/2010/main" val="569956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D5482E-0F22-B49E-717B-32A0F31446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1" y="0"/>
            <a:ext cx="12179300" cy="6858000"/>
          </a:xfrm>
          <a:prstGeom prst="rect">
            <a:avLst/>
          </a:prstGeom>
        </p:spPr>
      </p:pic>
    </p:spTree>
    <p:extLst>
      <p:ext uri="{BB962C8B-B14F-4D97-AF65-F5344CB8AC3E}">
        <p14:creationId xmlns:p14="http://schemas.microsoft.com/office/powerpoint/2010/main" val="421574593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B1FFF7-D7BD-7B25-5808-EF80720AB6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1" y="0"/>
            <a:ext cx="12179300" cy="6858000"/>
          </a:xfrm>
          <a:prstGeom prst="rect">
            <a:avLst/>
          </a:prstGeom>
        </p:spPr>
      </p:pic>
    </p:spTree>
    <p:extLst>
      <p:ext uri="{BB962C8B-B14F-4D97-AF65-F5344CB8AC3E}">
        <p14:creationId xmlns:p14="http://schemas.microsoft.com/office/powerpoint/2010/main" val="2739573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6D9E9C-7636-DF05-D898-A718EDACAD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79300" cy="6858000"/>
          </a:xfrm>
          <a:prstGeom prst="rect">
            <a:avLst/>
          </a:prstGeom>
        </p:spPr>
      </p:pic>
    </p:spTree>
    <p:extLst>
      <p:ext uri="{BB962C8B-B14F-4D97-AF65-F5344CB8AC3E}">
        <p14:creationId xmlns:p14="http://schemas.microsoft.com/office/powerpoint/2010/main" val="3548179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6FF769-3DBA-FB33-55A1-4159C1267D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79300" cy="6858000"/>
          </a:xfrm>
          <a:prstGeom prst="rect">
            <a:avLst/>
          </a:prstGeom>
        </p:spPr>
      </p:pic>
    </p:spTree>
    <p:extLst>
      <p:ext uri="{BB962C8B-B14F-4D97-AF65-F5344CB8AC3E}">
        <p14:creationId xmlns:p14="http://schemas.microsoft.com/office/powerpoint/2010/main" val="2781251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62565F-8CF2-FBDC-1C61-70398A117B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79300" cy="6858000"/>
          </a:xfrm>
          <a:prstGeom prst="rect">
            <a:avLst/>
          </a:prstGeom>
        </p:spPr>
      </p:pic>
    </p:spTree>
    <p:extLst>
      <p:ext uri="{BB962C8B-B14F-4D97-AF65-F5344CB8AC3E}">
        <p14:creationId xmlns:p14="http://schemas.microsoft.com/office/powerpoint/2010/main" val="1000838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5E4677-8DCD-8AB7-AAFE-601DB9F22D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3920940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7A1B71-2838-0681-27A5-2A5D0FADEF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79300" cy="6858000"/>
          </a:xfrm>
          <a:prstGeom prst="rect">
            <a:avLst/>
          </a:prstGeom>
        </p:spPr>
      </p:pic>
    </p:spTree>
    <p:extLst>
      <p:ext uri="{BB962C8B-B14F-4D97-AF65-F5344CB8AC3E}">
        <p14:creationId xmlns:p14="http://schemas.microsoft.com/office/powerpoint/2010/main" val="4109703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772F6B-DE77-5B28-02ED-AB2155019D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79300" cy="6858000"/>
          </a:xfrm>
          <a:prstGeom prst="rect">
            <a:avLst/>
          </a:prstGeom>
        </p:spPr>
      </p:pic>
    </p:spTree>
    <p:extLst>
      <p:ext uri="{BB962C8B-B14F-4D97-AF65-F5344CB8AC3E}">
        <p14:creationId xmlns:p14="http://schemas.microsoft.com/office/powerpoint/2010/main" val="2359185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E97F7E-1679-B6A6-2666-B05D45DE8F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320600084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9C9FF7-B2E1-959B-274B-AE9888DC1A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369271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CDE4B1-0D40-9886-051C-235EC70D1B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79300" cy="6858000"/>
          </a:xfrm>
          <a:prstGeom prst="rect">
            <a:avLst/>
          </a:prstGeom>
        </p:spPr>
      </p:pic>
    </p:spTree>
    <p:extLst>
      <p:ext uri="{BB962C8B-B14F-4D97-AF65-F5344CB8AC3E}">
        <p14:creationId xmlns:p14="http://schemas.microsoft.com/office/powerpoint/2010/main" val="1009438419"/>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D754F8-4EE9-45DC-ACA2-EF66262C27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981387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68F033-3A4C-08ED-C422-C80621431D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79300" cy="6858000"/>
          </a:xfrm>
          <a:prstGeom prst="rect">
            <a:avLst/>
          </a:prstGeom>
        </p:spPr>
      </p:pic>
    </p:spTree>
    <p:extLst>
      <p:ext uri="{BB962C8B-B14F-4D97-AF65-F5344CB8AC3E}">
        <p14:creationId xmlns:p14="http://schemas.microsoft.com/office/powerpoint/2010/main" val="643601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C3C5DC-24E7-3851-2B80-B51D3F889A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442161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23A3C-1116-FB53-BAB7-2B7A57755E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2736788483"/>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223A1A-D26B-5409-AEF6-F5ECF7AC6C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2285687182"/>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66A2E-6CD0-4478-3335-61C267F395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4049899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E91D33-BF4F-7E39-4F94-3ED8238025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sp>
        <p:nvSpPr>
          <p:cNvPr id="3" name="Content Placeholder 2"/>
          <p:cNvSpPr>
            <a:spLocks noGrp="1"/>
          </p:cNvSpPr>
          <p:nvPr>
            <p:ph idx="1"/>
          </p:nvPr>
        </p:nvSpPr>
        <p:spPr/>
        <p:txBody>
          <a:bodyPr>
            <a:normAutofit/>
          </a:bodyPr>
          <a:lstStyle/>
          <a:p>
            <a:r>
              <a:rPr lang="en-GB" sz="2400" dirty="0">
                <a:latin typeface="Helvetica" pitchFamily="2" charset="0"/>
                <a:hlinkClick r:id="rId5"/>
              </a:rPr>
              <a:t>ROSPA Water Safety Signs and Flags</a:t>
            </a:r>
            <a:endParaRPr lang="en-GB" sz="2400" dirty="0">
              <a:latin typeface="Helvetica" pitchFamily="2" charset="0"/>
            </a:endParaRPr>
          </a:p>
          <a:p>
            <a:r>
              <a:rPr lang="en-GB" sz="2400" dirty="0">
                <a:latin typeface="Helvetica" pitchFamily="2" charset="0"/>
                <a:hlinkClick r:id="rId6"/>
              </a:rPr>
              <a:t>RLSS Cross Curricular Thematic Lesson Plans </a:t>
            </a:r>
            <a:endParaRPr lang="en-GB" sz="2400" dirty="0">
              <a:latin typeface="Helvetica" pitchFamily="2" charset="0"/>
            </a:endParaRPr>
          </a:p>
          <a:p>
            <a:r>
              <a:rPr lang="en-GB" sz="2400" dirty="0">
                <a:latin typeface="Helvetica" pitchFamily="2" charset="0"/>
                <a:hlinkClick r:id="rId7"/>
              </a:rPr>
              <a:t>Swim England – Swimming and Water Safety </a:t>
            </a:r>
            <a:endParaRPr lang="en-GB" sz="2400" dirty="0">
              <a:latin typeface="Helvetica" pitchFamily="2" charset="0"/>
            </a:endParaRPr>
          </a:p>
          <a:p>
            <a:r>
              <a:rPr lang="en-GB" sz="2400" dirty="0">
                <a:latin typeface="Helvetica" pitchFamily="2" charset="0"/>
                <a:hlinkClick r:id="rId8"/>
              </a:rPr>
              <a:t>RNLI Water Safety Workshops </a:t>
            </a:r>
            <a:endParaRPr lang="en-GB" sz="2400" dirty="0">
              <a:latin typeface="Helvetica" pitchFamily="2" charset="0"/>
            </a:endParaRPr>
          </a:p>
          <a:p>
            <a:r>
              <a:rPr lang="en-GB" sz="2400" dirty="0">
                <a:latin typeface="Helvetica" pitchFamily="2" charset="0"/>
                <a:hlinkClick r:id="rId9"/>
              </a:rPr>
              <a:t>NWSF Respect the water</a:t>
            </a:r>
            <a:endParaRPr lang="en-GB" sz="2400" dirty="0">
              <a:latin typeface="Helvetica" pitchFamily="2" charset="0"/>
            </a:endParaRPr>
          </a:p>
          <a:p>
            <a:r>
              <a:rPr lang="en-GB" sz="2400" dirty="0">
                <a:latin typeface="Helvetica" pitchFamily="2" charset="0"/>
                <a:hlinkClick r:id="rId10"/>
              </a:rPr>
              <a:t>CRT Explorers </a:t>
            </a:r>
            <a:endParaRPr lang="en-GB" sz="2400" dirty="0">
              <a:latin typeface="Helvetica" pitchFamily="2" charset="0"/>
            </a:endParaRPr>
          </a:p>
          <a:p>
            <a:r>
              <a:rPr lang="en-GB" sz="2400" u="none" strike="noStrike" dirty="0">
                <a:solidFill>
                  <a:srgbClr val="000000"/>
                </a:solidFill>
                <a:effectLst/>
                <a:latin typeface="Helvetica" pitchFamily="2" charset="0"/>
                <a:hlinkClick r:id="rId11"/>
              </a:rPr>
              <a:t>Yorkshire Water – Water Safety Live events</a:t>
            </a:r>
            <a:r>
              <a:rPr lang="en-GB" sz="2400" dirty="0">
                <a:latin typeface="Helvetica" pitchFamily="2" charset="0"/>
                <a:hlinkClick r:id="rId11"/>
              </a:rPr>
              <a:t> </a:t>
            </a:r>
            <a:endParaRPr lang="en-GB" sz="2400" dirty="0">
              <a:latin typeface="Helvetica" pitchFamily="2" charset="0"/>
            </a:endParaRPr>
          </a:p>
          <a:p>
            <a:r>
              <a:rPr lang="en-GB" sz="2400" dirty="0">
                <a:latin typeface="Helvetica" pitchFamily="2" charset="0"/>
                <a:hlinkClick r:id="rId12"/>
              </a:rPr>
              <a:t>StayWise</a:t>
            </a:r>
            <a:endParaRPr lang="en-GB" sz="2400" dirty="0">
              <a:latin typeface="Helvetica" pitchFamily="2" charset="0"/>
            </a:endParaRPr>
          </a:p>
          <a:p>
            <a:r>
              <a:rPr lang="en-GB" sz="2400" dirty="0">
                <a:latin typeface="Helvetica" pitchFamily="2" charset="0"/>
                <a:hlinkClick r:id="rId13"/>
              </a:rPr>
              <a:t>Maritime and Coastguard Agency</a:t>
            </a:r>
            <a:endParaRPr lang="en-GB" sz="2400" dirty="0">
              <a:latin typeface="Helvetica" pitchFamily="2" charset="0"/>
            </a:endParaRPr>
          </a:p>
        </p:txBody>
      </p:sp>
    </p:spTree>
    <p:extLst>
      <p:ext uri="{BB962C8B-B14F-4D97-AF65-F5344CB8AC3E}">
        <p14:creationId xmlns:p14="http://schemas.microsoft.com/office/powerpoint/2010/main" val="2903430915"/>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D31CDD-9D23-C58C-EB5C-BC60B81873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 y="0"/>
            <a:ext cx="12179300" cy="6858000"/>
          </a:xfrm>
          <a:prstGeom prst="rect">
            <a:avLst/>
          </a:prstGeom>
        </p:spPr>
      </p:pic>
      <p:sp>
        <p:nvSpPr>
          <p:cNvPr id="3" name="Content Placeholder 2"/>
          <p:cNvSpPr>
            <a:spLocks noGrp="1"/>
          </p:cNvSpPr>
          <p:nvPr>
            <p:ph idx="1"/>
          </p:nvPr>
        </p:nvSpPr>
        <p:spPr/>
        <p:txBody>
          <a:bodyPr>
            <a:normAutofit/>
          </a:bodyPr>
          <a:lstStyle/>
          <a:p>
            <a:r>
              <a:rPr lang="en-GB" sz="1400" dirty="0"/>
              <a:t>International Life Saving Federation (ILSF) (2007) Position statement on ‘Swimming and Water Safety Education’</a:t>
            </a:r>
          </a:p>
          <a:p>
            <a:r>
              <a:rPr lang="en-GB" sz="1400" dirty="0"/>
              <a:t>National curriculum in England: physical education programmes of study’, Department for Education (2013) [Online] Available: </a:t>
            </a:r>
            <a:r>
              <a:rPr lang="en-GB" sz="1400" dirty="0">
                <a:hlinkClick r:id="rId5"/>
              </a:rPr>
              <a:t>https://www.gov.uk/government/publications/national-curriculum-in-england-physicaleducation-programmes-of-study/national-curriculum-in-england-physical-education-programmes-of-study</a:t>
            </a:r>
            <a:endParaRPr lang="en-GB" sz="1400" dirty="0"/>
          </a:p>
          <a:p>
            <a:r>
              <a:rPr lang="en-GB" sz="1400" dirty="0"/>
              <a:t>National Water Safety Forum (2016) The UK Drowning Prevention Strategy 2016-26, [Online] Available: </a:t>
            </a:r>
            <a:r>
              <a:rPr lang="en-GB" sz="1400" dirty="0">
                <a:hlinkClick r:id="rId6"/>
              </a:rPr>
              <a:t>https://www.nationalwatersafety.org.uk/strategy</a:t>
            </a:r>
            <a:endParaRPr lang="en-GB" sz="1400" dirty="0"/>
          </a:p>
          <a:p>
            <a:r>
              <a:rPr lang="en-GB" sz="1400" dirty="0"/>
              <a:t>NCMD (2023) [Online] Deaths of children and young people due to traumatic incidents Available: </a:t>
            </a:r>
            <a:r>
              <a:rPr lang="en-GB" sz="1400" dirty="0">
                <a:hlinkClick r:id="rId7"/>
              </a:rPr>
              <a:t>https://www.ncmd.info/publications/report-child-accident-injury/</a:t>
            </a:r>
            <a:endParaRPr lang="en-GB" sz="1400" dirty="0"/>
          </a:p>
          <a:p>
            <a:r>
              <a:rPr lang="en-GB" sz="1400" dirty="0">
                <a:solidFill>
                  <a:srgbClr val="293238"/>
                </a:solidFill>
              </a:rPr>
              <a:t>RNLI (2023) ‘Water safety education in schools: measuring our impact’ [Online] Available: </a:t>
            </a:r>
            <a:r>
              <a:rPr kumimoji="0" lang="en-GB" sz="1400" b="0" i="0" u="none" strike="noStrike" kern="0" cap="none" spc="0" normalizeH="0" baseline="0" noProof="0" dirty="0">
                <a:ln>
                  <a:noFill/>
                </a:ln>
                <a:solidFill>
                  <a:sysClr val="windowText" lastClr="000000"/>
                </a:solidFill>
                <a:effectLst/>
                <a:uLnTx/>
                <a:uFillTx/>
                <a:hlinkClick r:id="rId8"/>
              </a:rPr>
              <a:t>https://rnli.org/support-us/volunteer/volunteer-zone/volunteer-news/2023/june/water-safety-education-in-schools-measuring-our-impact</a:t>
            </a:r>
            <a:endParaRPr lang="en-GB" sz="1400" dirty="0">
              <a:solidFill>
                <a:srgbClr val="293238"/>
              </a:solidFill>
            </a:endParaRPr>
          </a:p>
          <a:p>
            <a:r>
              <a:rPr lang="en-GB" sz="1400" dirty="0"/>
              <a:t>Stallman, Moran, Quan, &amp; </a:t>
            </a:r>
            <a:r>
              <a:rPr lang="en-GB" sz="1400" dirty="0" err="1"/>
              <a:t>Langendorfer</a:t>
            </a:r>
            <a:r>
              <a:rPr lang="en-GB" sz="1400" dirty="0"/>
              <a:t>, (2017) ‘From Swimming Skill to Water Competence’ A Paradigm Shift," International Journal of Aquatic Research and Education: Vol. 10: No. 2, Article 2. </a:t>
            </a:r>
          </a:p>
          <a:p>
            <a:r>
              <a:rPr lang="en-GB" sz="1400" dirty="0">
                <a:effectLst/>
              </a:rPr>
              <a:t>Tipton, M., Muller, J. H., </a:t>
            </a:r>
            <a:r>
              <a:rPr lang="en-GB" sz="1400" dirty="0" err="1">
                <a:effectLst/>
              </a:rPr>
              <a:t>Gȯmez</a:t>
            </a:r>
            <a:r>
              <a:rPr lang="en-GB" sz="1400" dirty="0">
                <a:effectLst/>
              </a:rPr>
              <a:t>, C., &amp; Corbett, J. (2022) ‘Do water safety lessons improve water safety knowledge?’ International Journal of Aquatic Research and Education</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1" u="none" strike="noStrike" baseline="0" dirty="0"/>
          </a:p>
          <a:p>
            <a:pPr>
              <a:lnSpc>
                <a:spcPct val="100000"/>
              </a:lnSpc>
              <a:spcBef>
                <a:spcPts val="0"/>
              </a:spcBef>
              <a:defRPr/>
            </a:pPr>
            <a:r>
              <a:rPr lang="en-GB" sz="1400" dirty="0"/>
              <a:t>World Health Organization; Geneva (2022) ‘</a:t>
            </a:r>
            <a:r>
              <a:rPr lang="en-GB" sz="1400" b="0" u="none" strike="noStrike" baseline="0" dirty="0"/>
              <a:t>Preventing drowning: practical guidance for the provision of day-care, basic swimming and water safety skills, and safe rescue and resuscitation training</a:t>
            </a:r>
            <a:r>
              <a:rPr lang="en-GB" sz="1400" dirty="0"/>
              <a:t>’</a:t>
            </a:r>
            <a:endParaRPr lang="en-GB" sz="1400" b="0" dirty="0">
              <a:solidFill>
                <a:srgbClr val="293238"/>
              </a:solidFill>
              <a:effectLst/>
            </a:endParaRPr>
          </a:p>
          <a:p>
            <a:endParaRPr lang="en-GB" dirty="0"/>
          </a:p>
        </p:txBody>
      </p:sp>
    </p:spTree>
    <p:extLst>
      <p:ext uri="{BB962C8B-B14F-4D97-AF65-F5344CB8AC3E}">
        <p14:creationId xmlns:p14="http://schemas.microsoft.com/office/powerpoint/2010/main" val="3301294887"/>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78D4887-2675-6F1E-0007-FF5CF279B0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2144346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66DFC7-2C56-FD72-3D22-48BBDE2438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289521298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F5D4D7-5850-03D0-6E92-50F7E5B128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1" y="0"/>
            <a:ext cx="12179300" cy="6858000"/>
          </a:xfrm>
          <a:prstGeom prst="rect">
            <a:avLst/>
          </a:prstGeom>
        </p:spPr>
      </p:pic>
    </p:spTree>
    <p:extLst>
      <p:ext uri="{BB962C8B-B14F-4D97-AF65-F5344CB8AC3E}">
        <p14:creationId xmlns:p14="http://schemas.microsoft.com/office/powerpoint/2010/main" val="2276029844"/>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C828FC-41E4-DCFB-D4FC-BCAB0E6C8D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1" y="0"/>
            <a:ext cx="12179300" cy="6858000"/>
          </a:xfrm>
          <a:prstGeom prst="rect">
            <a:avLst/>
          </a:prstGeom>
        </p:spPr>
      </p:pic>
    </p:spTree>
    <p:extLst>
      <p:ext uri="{BB962C8B-B14F-4D97-AF65-F5344CB8AC3E}">
        <p14:creationId xmlns:p14="http://schemas.microsoft.com/office/powerpoint/2010/main" val="1084567025"/>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CF041B-822C-452F-EB6B-C0D954E302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1" y="0"/>
            <a:ext cx="12179300" cy="6858000"/>
          </a:xfrm>
          <a:prstGeom prst="rect">
            <a:avLst/>
          </a:prstGeom>
        </p:spPr>
      </p:pic>
    </p:spTree>
    <p:extLst>
      <p:ext uri="{BB962C8B-B14F-4D97-AF65-F5344CB8AC3E}">
        <p14:creationId xmlns:p14="http://schemas.microsoft.com/office/powerpoint/2010/main" val="407157824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8FD850-3CD0-343B-1FD8-0EF7CB024B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1" y="0"/>
            <a:ext cx="12179300" cy="6858000"/>
          </a:xfrm>
          <a:prstGeom prst="rect">
            <a:avLst/>
          </a:prstGeom>
        </p:spPr>
      </p:pic>
    </p:spTree>
    <p:extLst>
      <p:ext uri="{BB962C8B-B14F-4D97-AF65-F5344CB8AC3E}">
        <p14:creationId xmlns:p14="http://schemas.microsoft.com/office/powerpoint/2010/main" val="224311230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84F378-7048-0CCE-21F1-CAD3E8884B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0" y="0"/>
            <a:ext cx="12179300" cy="6858000"/>
          </a:xfrm>
          <a:prstGeom prst="rect">
            <a:avLst/>
          </a:prstGeom>
        </p:spPr>
      </p:pic>
    </p:spTree>
    <p:extLst>
      <p:ext uri="{BB962C8B-B14F-4D97-AF65-F5344CB8AC3E}">
        <p14:creationId xmlns:p14="http://schemas.microsoft.com/office/powerpoint/2010/main" val="1337945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AFA415-AEB6-F05C-A20A-10246CA10D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1" y="0"/>
            <a:ext cx="12179300" cy="6858000"/>
          </a:xfrm>
          <a:prstGeom prst="rect">
            <a:avLst/>
          </a:prstGeom>
        </p:spPr>
      </p:pic>
    </p:spTree>
    <p:extLst>
      <p:ext uri="{BB962C8B-B14F-4D97-AF65-F5344CB8AC3E}">
        <p14:creationId xmlns:p14="http://schemas.microsoft.com/office/powerpoint/2010/main" val="93301162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1234</TotalTime>
  <Words>2738</Words>
  <Application>Microsoft Macintosh PowerPoint</Application>
  <PresentationFormat>Widescreen</PresentationFormat>
  <Paragraphs>155</Paragraphs>
  <Slides>28</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Calibri Light</vt:lpstr>
      <vt:lpstr>Candara</vt:lpstr>
      <vt:lpstr>Helvetica</vt:lpstr>
      <vt:lpstr>NeueHaasUnicaW1G-Light</vt:lpstr>
      <vt:lpstr>proxima-nova</vt:lpstr>
      <vt:lpstr>Roboto Condensed</vt:lpstr>
      <vt:lpstr>vag-rundschrift-d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Amatuer Swimming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Safety Messaging Framework</dc:title>
  <dc:creator>Ashley Jones</dc:creator>
  <cp:lastModifiedBy>Ingrid Kendall</cp:lastModifiedBy>
  <cp:revision>63</cp:revision>
  <dcterms:created xsi:type="dcterms:W3CDTF">2022-12-14T10:39:17Z</dcterms:created>
  <dcterms:modified xsi:type="dcterms:W3CDTF">2024-03-19T16:08:38Z</dcterms:modified>
</cp:coreProperties>
</file>